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00" r:id="rId3"/>
    <p:sldId id="301"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9" r:id="rId24"/>
    <p:sldId id="280" r:id="rId25"/>
    <p:sldId id="281" r:id="rId26"/>
    <p:sldId id="289" r:id="rId27"/>
    <p:sldId id="294" r:id="rId28"/>
    <p:sldId id="295" r:id="rId29"/>
    <p:sldId id="296" r:id="rId30"/>
    <p:sldId id="297" r:id="rId31"/>
    <p:sldId id="302" r:id="rId32"/>
    <p:sldId id="303" r:id="rId33"/>
    <p:sldId id="304" r:id="rId34"/>
    <p:sldId id="305" r:id="rId35"/>
    <p:sldId id="306" r:id="rId36"/>
    <p:sldId id="307" r:id="rId37"/>
    <p:sldId id="308" r:id="rId38"/>
    <p:sldId id="309" r:id="rId39"/>
    <p:sldId id="310"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346" y="-10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38949-40D8-4570-AE06-4900892FA392}" type="datetimeFigureOut">
              <a:rPr lang="en-IN" smtClean="0"/>
              <a:pPr/>
              <a:t>6/14/2016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883F4-9EF9-48FA-9E88-CDBB49BB485B}" type="slidenum">
              <a:rPr lang="en-IN" smtClean="0"/>
              <a:pPr/>
              <a:t>‹#›</a:t>
            </a:fld>
            <a:endParaRPr lang="en-IN"/>
          </a:p>
        </p:txBody>
      </p:sp>
    </p:spTree>
    <p:extLst>
      <p:ext uri="{BB962C8B-B14F-4D97-AF65-F5344CB8AC3E}">
        <p14:creationId xmlns:p14="http://schemas.microsoft.com/office/powerpoint/2010/main" val="418717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D9883F4-9EF9-48FA-9E88-CDBB49BB485B}" type="slidenum">
              <a:rPr lang="en-IN" smtClean="0"/>
              <a:pPr/>
              <a:t>21</a:t>
            </a:fld>
            <a:endParaRPr lang="en-IN"/>
          </a:p>
        </p:txBody>
      </p:sp>
    </p:spTree>
    <p:extLst>
      <p:ext uri="{BB962C8B-B14F-4D97-AF65-F5344CB8AC3E}">
        <p14:creationId xmlns:p14="http://schemas.microsoft.com/office/powerpoint/2010/main" val="65984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6862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smtClean="0"/>
              <a:t>Click to edit Master title style</a:t>
            </a:r>
            <a:endParaRPr lang="en-US"/>
          </a:p>
        </p:txBody>
      </p:sp>
      <p:sp>
        <p:nvSpPr>
          <p:cNvPr id="6862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20" name="Rectangle 20"/>
          <p:cNvSpPr>
            <a:spLocks noGrp="1" noChangeArrowheads="1"/>
          </p:cNvSpPr>
          <p:nvPr>
            <p:ph type="dt" sz="quarter" idx="10"/>
          </p:nvPr>
        </p:nvSpPr>
        <p:spPr/>
        <p:txBody>
          <a:bodyPr/>
          <a:lstStyle>
            <a:lvl1pPr>
              <a:defRPr/>
            </a:lvl1pPr>
          </a:lstStyle>
          <a:p>
            <a:fld id="{1D8BD707-D9CF-40AE-B4C6-C98DA3205C09}" type="datetimeFigureOut">
              <a:rPr lang="en-US" smtClean="0"/>
              <a:pPr/>
              <a:t>6/14/2016</a:t>
            </a:fld>
            <a:endParaRPr lang="en-US"/>
          </a:p>
        </p:txBody>
      </p:sp>
      <p:sp>
        <p:nvSpPr>
          <p:cNvPr id="21" name="Rectangle 21"/>
          <p:cNvSpPr>
            <a:spLocks noGrp="1" noChangeArrowheads="1"/>
          </p:cNvSpPr>
          <p:nvPr>
            <p:ph type="ftr" sz="quarter" idx="11"/>
          </p:nvPr>
        </p:nvSpPr>
        <p:spPr/>
        <p:txBody>
          <a:bodyPr/>
          <a:lstStyle>
            <a:lvl1pPr>
              <a:defRPr/>
            </a:lvl1pPr>
          </a:lstStyle>
          <a:p>
            <a:endParaRPr lang="en-US"/>
          </a:p>
        </p:txBody>
      </p:sp>
      <p:sp>
        <p:nvSpPr>
          <p:cNvPr id="22" name="Rectangle 22"/>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5" name="Rectangle 20"/>
          <p:cNvSpPr>
            <a:spLocks noGrp="1" noChangeArrowheads="1"/>
          </p:cNvSpPr>
          <p:nvPr>
            <p:ph type="ftr" sz="quarter" idx="11"/>
          </p:nvPr>
        </p:nvSpPr>
        <p:spPr/>
        <p:txBody>
          <a:bodyPr/>
          <a:lstStyle>
            <a:lvl1pPr>
              <a:defRPr/>
            </a:lvl1pPr>
          </a:lstStyle>
          <a:p>
            <a:endParaRPr lang="en-US"/>
          </a:p>
        </p:txBody>
      </p:sp>
      <p:sp>
        <p:nvSpPr>
          <p:cNvPr id="6"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5" name="Rectangle 20"/>
          <p:cNvSpPr>
            <a:spLocks noGrp="1" noChangeArrowheads="1"/>
          </p:cNvSpPr>
          <p:nvPr>
            <p:ph type="ftr" sz="quarter" idx="11"/>
          </p:nvPr>
        </p:nvSpPr>
        <p:spPr/>
        <p:txBody>
          <a:bodyPr/>
          <a:lstStyle>
            <a:lvl1pPr>
              <a:defRPr/>
            </a:lvl1pPr>
          </a:lstStyle>
          <a:p>
            <a:endParaRPr lang="en-US"/>
          </a:p>
        </p:txBody>
      </p:sp>
      <p:sp>
        <p:nvSpPr>
          <p:cNvPr id="6"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6" name="Rectangle 20"/>
          <p:cNvSpPr>
            <a:spLocks noGrp="1" noChangeArrowheads="1"/>
          </p:cNvSpPr>
          <p:nvPr>
            <p:ph type="ftr" sz="quarter" idx="11"/>
          </p:nvPr>
        </p:nvSpPr>
        <p:spPr/>
        <p:txBody>
          <a:bodyPr/>
          <a:lstStyle>
            <a:lvl1pPr>
              <a:defRPr/>
            </a:lvl1pPr>
          </a:lstStyle>
          <a:p>
            <a:endParaRPr lang="en-US"/>
          </a:p>
        </p:txBody>
      </p:sp>
      <p:sp>
        <p:nvSpPr>
          <p:cNvPr id="7"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r>
              <a:rPr lang="en-US" noProof="0" smtClean="0"/>
              <a:t>Click icon to add table</a:t>
            </a:r>
          </a:p>
        </p:txBody>
      </p:sp>
      <p:sp>
        <p:nvSpPr>
          <p:cNvPr id="4"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5" name="Rectangle 20"/>
          <p:cNvSpPr>
            <a:spLocks noGrp="1" noChangeArrowheads="1"/>
          </p:cNvSpPr>
          <p:nvPr>
            <p:ph type="ftr" sz="quarter" idx="11"/>
          </p:nvPr>
        </p:nvSpPr>
        <p:spPr/>
        <p:txBody>
          <a:bodyPr/>
          <a:lstStyle>
            <a:lvl1pPr>
              <a:defRPr/>
            </a:lvl1pPr>
          </a:lstStyle>
          <a:p>
            <a:endParaRPr lang="en-US"/>
          </a:p>
        </p:txBody>
      </p:sp>
      <p:sp>
        <p:nvSpPr>
          <p:cNvPr id="6"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5" name="Rectangle 20"/>
          <p:cNvSpPr>
            <a:spLocks noGrp="1" noChangeArrowheads="1"/>
          </p:cNvSpPr>
          <p:nvPr>
            <p:ph type="ftr" sz="quarter" idx="11"/>
          </p:nvPr>
        </p:nvSpPr>
        <p:spPr/>
        <p:txBody>
          <a:bodyPr/>
          <a:lstStyle>
            <a:lvl1pPr>
              <a:defRPr/>
            </a:lvl1pPr>
          </a:lstStyle>
          <a:p>
            <a:endParaRPr lang="en-US"/>
          </a:p>
        </p:txBody>
      </p:sp>
      <p:sp>
        <p:nvSpPr>
          <p:cNvPr id="6"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5" name="Rectangle 20"/>
          <p:cNvSpPr>
            <a:spLocks noGrp="1" noChangeArrowheads="1"/>
          </p:cNvSpPr>
          <p:nvPr>
            <p:ph type="ftr" sz="quarter" idx="11"/>
          </p:nvPr>
        </p:nvSpPr>
        <p:spPr/>
        <p:txBody>
          <a:bodyPr/>
          <a:lstStyle>
            <a:lvl1pPr>
              <a:defRPr/>
            </a:lvl1pPr>
          </a:lstStyle>
          <a:p>
            <a:endParaRPr lang="en-US"/>
          </a:p>
        </p:txBody>
      </p:sp>
      <p:sp>
        <p:nvSpPr>
          <p:cNvPr id="6"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6" name="Rectangle 20"/>
          <p:cNvSpPr>
            <a:spLocks noGrp="1" noChangeArrowheads="1"/>
          </p:cNvSpPr>
          <p:nvPr>
            <p:ph type="ftr" sz="quarter" idx="11"/>
          </p:nvPr>
        </p:nvSpPr>
        <p:spPr/>
        <p:txBody>
          <a:bodyPr/>
          <a:lstStyle>
            <a:lvl1pPr>
              <a:defRPr/>
            </a:lvl1pPr>
          </a:lstStyle>
          <a:p>
            <a:endParaRPr lang="en-US"/>
          </a:p>
        </p:txBody>
      </p:sp>
      <p:sp>
        <p:nvSpPr>
          <p:cNvPr id="7"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8" name="Rectangle 20"/>
          <p:cNvSpPr>
            <a:spLocks noGrp="1" noChangeArrowheads="1"/>
          </p:cNvSpPr>
          <p:nvPr>
            <p:ph type="ftr" sz="quarter" idx="11"/>
          </p:nvPr>
        </p:nvSpPr>
        <p:spPr/>
        <p:txBody>
          <a:bodyPr/>
          <a:lstStyle>
            <a:lvl1pPr>
              <a:defRPr/>
            </a:lvl1pPr>
          </a:lstStyle>
          <a:p>
            <a:endParaRPr lang="en-US"/>
          </a:p>
        </p:txBody>
      </p:sp>
      <p:sp>
        <p:nvSpPr>
          <p:cNvPr id="9"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4" name="Rectangle 20"/>
          <p:cNvSpPr>
            <a:spLocks noGrp="1" noChangeArrowheads="1"/>
          </p:cNvSpPr>
          <p:nvPr>
            <p:ph type="ftr" sz="quarter" idx="11"/>
          </p:nvPr>
        </p:nvSpPr>
        <p:spPr/>
        <p:txBody>
          <a:bodyPr/>
          <a:lstStyle>
            <a:lvl1pPr>
              <a:defRPr/>
            </a:lvl1pPr>
          </a:lstStyle>
          <a:p>
            <a:endParaRPr lang="en-US"/>
          </a:p>
        </p:txBody>
      </p:sp>
      <p:sp>
        <p:nvSpPr>
          <p:cNvPr id="5"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3" name="Rectangle 20"/>
          <p:cNvSpPr>
            <a:spLocks noGrp="1" noChangeArrowheads="1"/>
          </p:cNvSpPr>
          <p:nvPr>
            <p:ph type="ftr" sz="quarter" idx="11"/>
          </p:nvPr>
        </p:nvSpPr>
        <p:spPr/>
        <p:txBody>
          <a:bodyPr/>
          <a:lstStyle>
            <a:lvl1pPr>
              <a:defRPr/>
            </a:lvl1pPr>
          </a:lstStyle>
          <a:p>
            <a:endParaRPr lang="en-US"/>
          </a:p>
        </p:txBody>
      </p:sp>
      <p:sp>
        <p:nvSpPr>
          <p:cNvPr id="4"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6" name="Rectangle 20"/>
          <p:cNvSpPr>
            <a:spLocks noGrp="1" noChangeArrowheads="1"/>
          </p:cNvSpPr>
          <p:nvPr>
            <p:ph type="ftr" sz="quarter" idx="11"/>
          </p:nvPr>
        </p:nvSpPr>
        <p:spPr/>
        <p:txBody>
          <a:bodyPr/>
          <a:lstStyle>
            <a:lvl1pPr>
              <a:defRPr/>
            </a:lvl1pPr>
          </a:lstStyle>
          <a:p>
            <a:endParaRPr lang="en-US"/>
          </a:p>
        </p:txBody>
      </p:sp>
      <p:sp>
        <p:nvSpPr>
          <p:cNvPr id="7"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fld id="{1D8BD707-D9CF-40AE-B4C6-C98DA3205C09}" type="datetimeFigureOut">
              <a:rPr lang="en-US" smtClean="0"/>
              <a:pPr/>
              <a:t>6/14/2016</a:t>
            </a:fld>
            <a:endParaRPr lang="en-US"/>
          </a:p>
        </p:txBody>
      </p:sp>
      <p:sp>
        <p:nvSpPr>
          <p:cNvPr id="6" name="Rectangle 20"/>
          <p:cNvSpPr>
            <a:spLocks noGrp="1" noChangeArrowheads="1"/>
          </p:cNvSpPr>
          <p:nvPr>
            <p:ph type="ftr" sz="quarter" idx="11"/>
          </p:nvPr>
        </p:nvSpPr>
        <p:spPr/>
        <p:txBody>
          <a:bodyPr/>
          <a:lstStyle>
            <a:lvl1pPr>
              <a:defRPr/>
            </a:lvl1pPr>
          </a:lstStyle>
          <a:p>
            <a:endParaRPr lang="en-US"/>
          </a:p>
        </p:txBody>
      </p:sp>
      <p:sp>
        <p:nvSpPr>
          <p:cNvPr id="7" name="Rectangle 21"/>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716463" y="5345113"/>
            <a:ext cx="4427537" cy="1512887"/>
            <a:chOff x="2971" y="3367"/>
            <a:chExt cx="2789" cy="953"/>
          </a:xfrm>
        </p:grpSpPr>
        <p:sp>
          <p:nvSpPr>
            <p:cNvPr id="67587"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6758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8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59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60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6760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6760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760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1D8BD707-D9CF-40AE-B4C6-C98DA3205C09}" type="datetimeFigureOut">
              <a:rPr lang="en-US" smtClean="0"/>
              <a:pPr/>
              <a:t>6/14/2016</a:t>
            </a:fld>
            <a:endParaRPr lang="en-US"/>
          </a:p>
        </p:txBody>
      </p:sp>
      <p:sp>
        <p:nvSpPr>
          <p:cNvPr id="6760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6760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B6F15528-21DE-4FAA-801E-634DDDAF4B2B}" type="slidenum">
              <a:rPr lang="en-US" smtClean="0"/>
              <a:pPr/>
              <a:t>‹#›</a:t>
            </a:fld>
            <a:endParaRPr lang="en-US"/>
          </a:p>
        </p:txBody>
      </p:sp>
      <p:sp>
        <p:nvSpPr>
          <p:cNvPr id="6760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Positive%20Deviance%20.docx" TargetMode="External"/><Relationship Id="rId2" Type="http://schemas.openxmlformats.org/officeDocument/2006/relationships/hyperlink" Target="Dualr%20Strategy%20.doc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41629" y="304800"/>
            <a:ext cx="9060742" cy="1371600"/>
          </a:xfrm>
        </p:spPr>
        <p:txBody>
          <a:bodyPr anchor="t">
            <a:normAutofit fontScale="90000"/>
          </a:bodyPr>
          <a:lstStyle/>
          <a:p>
            <a:r>
              <a:rPr lang="en-US" sz="4900" b="1" dirty="0" smtClean="0">
                <a:solidFill>
                  <a:srgbClr val="FFFF00"/>
                </a:solidFill>
              </a:rPr>
              <a:t>BEST PRACTICES IN ICDS </a:t>
            </a:r>
            <a:br>
              <a:rPr lang="en-US" sz="4900" b="1" dirty="0" smtClean="0">
                <a:solidFill>
                  <a:srgbClr val="FFFF00"/>
                </a:solidFill>
              </a:rPr>
            </a:br>
            <a:r>
              <a:rPr lang="en-US" sz="4900" b="1" dirty="0" smtClean="0">
                <a:solidFill>
                  <a:srgbClr val="FFFF00"/>
                </a:solidFill>
              </a:rPr>
              <a:t>COMBATING MALNUTRITION </a:t>
            </a:r>
            <a:r>
              <a:rPr lang="en-US" b="1" dirty="0" smtClean="0">
                <a:solidFill>
                  <a:srgbClr val="FFFF00"/>
                </a:solidFill>
              </a:rPr>
              <a:t/>
            </a:r>
            <a:br>
              <a:rPr lang="en-US" b="1" dirty="0" smtClean="0">
                <a:solidFill>
                  <a:srgbClr val="FFFF00"/>
                </a:solidFill>
              </a:rPr>
            </a:br>
            <a:endParaRPr lang="en-US" b="1" dirty="0">
              <a:solidFill>
                <a:srgbClr val="FFFF00"/>
              </a:solidFill>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5617051"/>
            <a:ext cx="5904374"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 y="2185808"/>
            <a:ext cx="2225040" cy="3851216"/>
          </a:xfrm>
          <a:prstGeom prst="rect">
            <a:avLst/>
          </a:prstGeom>
          <a:noFill/>
          <a:ln w="28575">
            <a:solidFill>
              <a:srgbClr val="F6280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244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ent Placeholder 2"/>
          <p:cNvSpPr>
            <a:spLocks noGrp="1"/>
          </p:cNvSpPr>
          <p:nvPr>
            <p:ph sz="half" idx="4294967295"/>
          </p:nvPr>
        </p:nvSpPr>
        <p:spPr>
          <a:xfrm>
            <a:off x="381000" y="381000"/>
            <a:ext cx="4572000" cy="5975350"/>
          </a:xfrm>
        </p:spPr>
        <p:txBody>
          <a:bodyPr/>
          <a:lstStyle/>
          <a:p>
            <a:pPr>
              <a:lnSpc>
                <a:spcPct val="90000"/>
              </a:lnSpc>
            </a:pPr>
            <a:endParaRPr lang="en-SG" sz="2400" dirty="0" smtClean="0"/>
          </a:p>
          <a:p>
            <a:pPr algn="just">
              <a:lnSpc>
                <a:spcPct val="90000"/>
              </a:lnSpc>
              <a:buFont typeface="Wingdings" pitchFamily="2" charset="2"/>
              <a:buChar char="§"/>
            </a:pPr>
            <a:r>
              <a:rPr lang="en-SG" sz="2400" dirty="0" smtClean="0">
                <a:solidFill>
                  <a:srgbClr val="FFFF00"/>
                </a:solidFill>
                <a:latin typeface="Arial" pitchFamily="34" charset="0"/>
                <a:cs typeface="Arial" pitchFamily="34" charset="0"/>
              </a:rPr>
              <a:t>Strategy of getting the people to be responsible for their own welfare. </a:t>
            </a:r>
          </a:p>
          <a:p>
            <a:pPr marL="0" indent="0" algn="just">
              <a:lnSpc>
                <a:spcPct val="90000"/>
              </a:lnSpc>
              <a:buNone/>
            </a:pPr>
            <a:endParaRPr lang="en-SG" sz="2400" dirty="0" smtClean="0">
              <a:solidFill>
                <a:srgbClr val="FFFF00"/>
              </a:solidFill>
              <a:latin typeface="Arial" pitchFamily="34" charset="0"/>
              <a:cs typeface="Arial" pitchFamily="34" charset="0"/>
            </a:endParaRPr>
          </a:p>
          <a:p>
            <a:pPr algn="just">
              <a:lnSpc>
                <a:spcPct val="90000"/>
              </a:lnSpc>
              <a:buFont typeface="Wingdings" pitchFamily="2" charset="2"/>
              <a:buChar char="§"/>
            </a:pPr>
            <a:r>
              <a:rPr lang="en-SG" sz="2400" dirty="0" smtClean="0">
                <a:solidFill>
                  <a:srgbClr val="FFFF00"/>
                </a:solidFill>
                <a:latin typeface="Arial" pitchFamily="34" charset="0"/>
                <a:cs typeface="Arial" pitchFamily="34" charset="0"/>
              </a:rPr>
              <a:t>Community members, act as volunteers and “peer educators” within their locality (LRPs)</a:t>
            </a:r>
          </a:p>
          <a:p>
            <a:pPr algn="just">
              <a:lnSpc>
                <a:spcPct val="90000"/>
              </a:lnSpc>
              <a:buFont typeface="Wingdings" pitchFamily="2" charset="2"/>
              <a:buChar char="§"/>
            </a:pPr>
            <a:endParaRPr lang="en-SG" sz="2400" dirty="0" smtClean="0">
              <a:solidFill>
                <a:srgbClr val="FFFF00"/>
              </a:solidFill>
              <a:latin typeface="Arial" pitchFamily="34" charset="0"/>
              <a:cs typeface="Arial" pitchFamily="34" charset="0"/>
            </a:endParaRPr>
          </a:p>
          <a:p>
            <a:pPr algn="just">
              <a:lnSpc>
                <a:spcPct val="90000"/>
              </a:lnSpc>
              <a:buFont typeface="Wingdings" pitchFamily="2" charset="2"/>
              <a:buChar char="§"/>
            </a:pPr>
            <a:r>
              <a:rPr lang="en-SG" sz="2400" dirty="0" smtClean="0">
                <a:solidFill>
                  <a:srgbClr val="FFFF00"/>
                </a:solidFill>
                <a:latin typeface="Arial" pitchFamily="34" charset="0"/>
                <a:cs typeface="Arial" pitchFamily="34" charset="0"/>
              </a:rPr>
              <a:t>Bringing   a positive change in their own socio-economic environment. </a:t>
            </a:r>
          </a:p>
        </p:txBody>
      </p:sp>
      <p:pic>
        <p:nvPicPr>
          <p:cNvPr id="9219"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5181600" y="549275"/>
            <a:ext cx="3962400" cy="5775325"/>
          </a:xfrm>
        </p:spPr>
      </p:pic>
    </p:spTree>
    <p:extLst>
      <p:ext uri="{BB962C8B-B14F-4D97-AF65-F5344CB8AC3E}">
        <p14:creationId xmlns:p14="http://schemas.microsoft.com/office/powerpoint/2010/main" val="3933620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76200" y="457200"/>
            <a:ext cx="8839200" cy="6019800"/>
          </a:xfrm>
        </p:spPr>
        <p:txBody>
          <a:bodyPr/>
          <a:lstStyle/>
          <a:p>
            <a:pPr algn="just">
              <a:buFont typeface="Wingdings" pitchFamily="2" charset="2"/>
              <a:buChar char="§"/>
            </a:pPr>
            <a:r>
              <a:rPr lang="en-SG" sz="2400" dirty="0" err="1" smtClean="0">
                <a:solidFill>
                  <a:srgbClr val="FFFF00"/>
                </a:solidFill>
                <a:latin typeface="+mj-lt"/>
              </a:rPr>
              <a:t>Anganwadi</a:t>
            </a:r>
            <a:r>
              <a:rPr lang="en-SG" sz="2400" dirty="0" smtClean="0">
                <a:solidFill>
                  <a:srgbClr val="FFFF00"/>
                </a:solidFill>
                <a:latin typeface="+mj-lt"/>
              </a:rPr>
              <a:t> worker in every targeted village teams up with a small group of local resource people who are then given a basic training in nutrition, childcare and hygiene.</a:t>
            </a:r>
          </a:p>
          <a:p>
            <a:pPr algn="just">
              <a:buFont typeface="Wingdings" pitchFamily="2" charset="2"/>
              <a:buChar char="§"/>
            </a:pPr>
            <a:endParaRPr lang="en-SG" sz="2400" dirty="0" smtClean="0">
              <a:solidFill>
                <a:srgbClr val="FFFF00"/>
              </a:solidFill>
              <a:latin typeface="+mj-lt"/>
            </a:endParaRPr>
          </a:p>
          <a:p>
            <a:pPr algn="just">
              <a:buFont typeface="Wingdings" pitchFamily="2" charset="2"/>
              <a:buChar char="§"/>
            </a:pPr>
            <a:r>
              <a:rPr lang="en-SG" sz="2400" dirty="0" smtClean="0">
                <a:solidFill>
                  <a:srgbClr val="FFFF00"/>
                </a:solidFill>
                <a:latin typeface="+mj-lt"/>
              </a:rPr>
              <a:t>Once trained, the team visits pregnant women and mothers of newborns in their homes to educate them about safe delivery, breastfeeding, immunisation, and other essential care practices during pregnancy and early childhood.</a:t>
            </a:r>
          </a:p>
          <a:p>
            <a:pPr>
              <a:buFont typeface="Wingdings" pitchFamily="2" charset="2"/>
              <a:buChar char="§"/>
            </a:pPr>
            <a:endParaRPr lang="en-SG" sz="2400" dirty="0" smtClean="0">
              <a:solidFill>
                <a:srgbClr val="FFFF00"/>
              </a:solidFill>
              <a:latin typeface="+mj-lt"/>
            </a:endParaRPr>
          </a:p>
          <a:p>
            <a:pPr algn="just">
              <a:buFont typeface="Wingdings" pitchFamily="2" charset="2"/>
              <a:buChar char="§"/>
            </a:pPr>
            <a:r>
              <a:rPr lang="en-SG" sz="2400" dirty="0" smtClean="0">
                <a:solidFill>
                  <a:srgbClr val="FFFF00"/>
                </a:solidFill>
                <a:latin typeface="+mj-lt"/>
              </a:rPr>
              <a:t>Since the team is made up of local people from the community, parents respond positively.</a:t>
            </a:r>
          </a:p>
          <a:p>
            <a:endParaRPr lang="en-SG" sz="2800" dirty="0" smtClean="0">
              <a:latin typeface="+mj-lt"/>
            </a:endParaRPr>
          </a:p>
        </p:txBody>
      </p:sp>
    </p:spTree>
    <p:extLst>
      <p:ext uri="{BB962C8B-B14F-4D97-AF65-F5344CB8AC3E}">
        <p14:creationId xmlns:p14="http://schemas.microsoft.com/office/powerpoint/2010/main" val="103762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0" y="609600"/>
            <a:ext cx="8839200" cy="6172200"/>
          </a:xfrm>
        </p:spPr>
        <p:txBody>
          <a:bodyPr>
            <a:normAutofit/>
          </a:bodyPr>
          <a:lstStyle/>
          <a:p>
            <a:pPr>
              <a:buFont typeface="Wingdings" pitchFamily="2" charset="2"/>
              <a:buChar char="§"/>
            </a:pPr>
            <a:r>
              <a:rPr lang="en-US" sz="2800" dirty="0" smtClean="0">
                <a:solidFill>
                  <a:srgbClr val="FFFF00"/>
                </a:solidFill>
                <a:latin typeface="Arial" pitchFamily="34" charset="0"/>
                <a:cs typeface="Arial" pitchFamily="34" charset="0"/>
              </a:rPr>
              <a:t>Impact Assessment –</a:t>
            </a:r>
          </a:p>
          <a:p>
            <a:pPr lvl="1" algn="just"/>
            <a:r>
              <a:rPr lang="en-SG" sz="2400" dirty="0" smtClean="0">
                <a:solidFill>
                  <a:srgbClr val="FFFF00"/>
                </a:solidFill>
                <a:latin typeface="Arial" pitchFamily="34" charset="0"/>
                <a:cs typeface="Arial" pitchFamily="34" charset="0"/>
              </a:rPr>
              <a:t>Successfully improved infant feeding behaviour and reduced malnutrition.</a:t>
            </a:r>
          </a:p>
          <a:p>
            <a:pPr lvl="1" algn="just"/>
            <a:endParaRPr lang="en-SG" sz="2400" dirty="0" smtClean="0">
              <a:solidFill>
                <a:srgbClr val="FFFF00"/>
              </a:solidFill>
              <a:latin typeface="Arial" pitchFamily="34" charset="0"/>
              <a:cs typeface="Arial" pitchFamily="34" charset="0"/>
            </a:endParaRPr>
          </a:p>
          <a:p>
            <a:pPr lvl="1" algn="just"/>
            <a:r>
              <a:rPr lang="en-SG" sz="2400" dirty="0" smtClean="0">
                <a:solidFill>
                  <a:srgbClr val="FFFF00"/>
                </a:solidFill>
                <a:latin typeface="Arial" pitchFamily="34" charset="0"/>
                <a:cs typeface="Arial" pitchFamily="34" charset="0"/>
              </a:rPr>
              <a:t>Differences were found between </a:t>
            </a:r>
            <a:r>
              <a:rPr lang="en-SG" sz="2400" dirty="0" err="1" smtClean="0">
                <a:solidFill>
                  <a:srgbClr val="FFFF00"/>
                </a:solidFill>
                <a:latin typeface="Arial" pitchFamily="34" charset="0"/>
                <a:cs typeface="Arial" pitchFamily="34" charset="0"/>
              </a:rPr>
              <a:t>Dular</a:t>
            </a:r>
            <a:r>
              <a:rPr lang="en-SG" sz="2400" dirty="0" smtClean="0">
                <a:solidFill>
                  <a:srgbClr val="FFFF00"/>
                </a:solidFill>
                <a:latin typeface="Arial" pitchFamily="34" charset="0"/>
                <a:cs typeface="Arial" pitchFamily="34" charset="0"/>
              </a:rPr>
              <a:t> and non-</a:t>
            </a:r>
            <a:r>
              <a:rPr lang="en-SG" sz="2400" dirty="0" err="1" smtClean="0">
                <a:solidFill>
                  <a:srgbClr val="FFFF00"/>
                </a:solidFill>
                <a:latin typeface="Arial" pitchFamily="34" charset="0"/>
                <a:cs typeface="Arial" pitchFamily="34" charset="0"/>
              </a:rPr>
              <a:t>Dular</a:t>
            </a:r>
            <a:r>
              <a:rPr lang="en-SG" sz="2400" dirty="0" smtClean="0">
                <a:solidFill>
                  <a:srgbClr val="FFFF00"/>
                </a:solidFill>
                <a:latin typeface="Arial" pitchFamily="34" charset="0"/>
                <a:cs typeface="Arial" pitchFamily="34" charset="0"/>
              </a:rPr>
              <a:t> villages in all major outcomes. Particularly noteworthy is that young children in </a:t>
            </a:r>
            <a:r>
              <a:rPr lang="en-SG" sz="2400" dirty="0" err="1" smtClean="0">
                <a:solidFill>
                  <a:srgbClr val="FFFF00"/>
                </a:solidFill>
                <a:latin typeface="Arial" pitchFamily="34" charset="0"/>
                <a:cs typeface="Arial" pitchFamily="34" charset="0"/>
              </a:rPr>
              <a:t>Dular</a:t>
            </a:r>
            <a:r>
              <a:rPr lang="en-SG" sz="2400" dirty="0" smtClean="0">
                <a:solidFill>
                  <a:srgbClr val="FFFF00"/>
                </a:solidFill>
                <a:latin typeface="Arial" pitchFamily="34" charset="0"/>
                <a:cs typeface="Arial" pitchFamily="34" charset="0"/>
              </a:rPr>
              <a:t> areas had a 45% lower prevalence of severe malnutrition and were four times more likely to receive colostrum than those in non-</a:t>
            </a:r>
            <a:r>
              <a:rPr lang="en-SG" sz="2400" dirty="0" err="1" smtClean="0">
                <a:solidFill>
                  <a:srgbClr val="FFFF00"/>
                </a:solidFill>
                <a:latin typeface="Arial" pitchFamily="34" charset="0"/>
                <a:cs typeface="Arial" pitchFamily="34" charset="0"/>
              </a:rPr>
              <a:t>Dular</a:t>
            </a:r>
            <a:r>
              <a:rPr lang="en-SG" sz="2400" dirty="0" smtClean="0">
                <a:solidFill>
                  <a:srgbClr val="FFFF00"/>
                </a:solidFill>
                <a:latin typeface="Arial" pitchFamily="34" charset="0"/>
                <a:cs typeface="Arial" pitchFamily="34" charset="0"/>
              </a:rPr>
              <a:t> villages.</a:t>
            </a:r>
          </a:p>
          <a:p>
            <a:pPr marL="457200" lvl="1" indent="0" algn="just">
              <a:buNone/>
            </a:pPr>
            <a:endParaRPr lang="en-SG" sz="2400" dirty="0" smtClean="0">
              <a:solidFill>
                <a:srgbClr val="FFFF00"/>
              </a:solidFill>
              <a:latin typeface="Arial" pitchFamily="34" charset="0"/>
              <a:cs typeface="Arial" pitchFamily="34" charset="0"/>
            </a:endParaRPr>
          </a:p>
          <a:p>
            <a:pPr lvl="1" algn="just"/>
            <a:r>
              <a:rPr lang="en-SG" sz="2400" dirty="0" smtClean="0">
                <a:solidFill>
                  <a:srgbClr val="FFFF00"/>
                </a:solidFill>
                <a:latin typeface="Arial" pitchFamily="34" charset="0"/>
                <a:cs typeface="Arial" pitchFamily="34" charset="0"/>
              </a:rPr>
              <a:t>Cost-effective instrument for reducing child malnutrition </a:t>
            </a:r>
          </a:p>
        </p:txBody>
      </p:sp>
    </p:spTree>
    <p:extLst>
      <p:ext uri="{BB962C8B-B14F-4D97-AF65-F5344CB8AC3E}">
        <p14:creationId xmlns:p14="http://schemas.microsoft.com/office/powerpoint/2010/main" val="4261752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0" y="457200"/>
            <a:ext cx="8915400" cy="4953000"/>
          </a:xfrm>
        </p:spPr>
        <p:txBody>
          <a:bodyPr>
            <a:normAutofit/>
          </a:bodyPr>
          <a:lstStyle/>
          <a:p>
            <a:pPr algn="just">
              <a:lnSpc>
                <a:spcPct val="90000"/>
              </a:lnSpc>
              <a:buFont typeface="Wingdings" pitchFamily="2" charset="2"/>
              <a:buChar char="§"/>
            </a:pPr>
            <a:r>
              <a:rPr lang="en-SG" sz="2400" dirty="0" smtClean="0">
                <a:solidFill>
                  <a:srgbClr val="FFFF00"/>
                </a:solidFill>
                <a:latin typeface="Arial" pitchFamily="34" charset="0"/>
                <a:cs typeface="Arial" pitchFamily="34" charset="0"/>
              </a:rPr>
              <a:t>Number of women receiving antenatal check-ups increased from 49 per cent to 82 per cent during the first four years of the project. </a:t>
            </a:r>
          </a:p>
          <a:p>
            <a:pPr>
              <a:lnSpc>
                <a:spcPct val="90000"/>
              </a:lnSpc>
            </a:pPr>
            <a:endParaRPr lang="en-SG" sz="2400" dirty="0" smtClean="0">
              <a:latin typeface="Arial" pitchFamily="34" charset="0"/>
              <a:cs typeface="Arial" pitchFamily="34" charset="0"/>
            </a:endParaRPr>
          </a:p>
          <a:p>
            <a:pPr algn="just">
              <a:lnSpc>
                <a:spcPct val="90000"/>
              </a:lnSpc>
              <a:buFont typeface="Wingdings" pitchFamily="2" charset="2"/>
              <a:buChar char="§"/>
            </a:pPr>
            <a:r>
              <a:rPr lang="en-SG" sz="2400" dirty="0" smtClean="0">
                <a:solidFill>
                  <a:srgbClr val="FFFF00"/>
                </a:solidFill>
                <a:latin typeface="Arial" pitchFamily="34" charset="0"/>
                <a:cs typeface="Arial" pitchFamily="34" charset="0"/>
              </a:rPr>
              <a:t>A comparison between </a:t>
            </a:r>
            <a:r>
              <a:rPr lang="en-SG" sz="2400" dirty="0" err="1" smtClean="0">
                <a:solidFill>
                  <a:srgbClr val="FFFF00"/>
                </a:solidFill>
                <a:latin typeface="Arial" pitchFamily="34" charset="0"/>
                <a:cs typeface="Arial" pitchFamily="34" charset="0"/>
              </a:rPr>
              <a:t>Dular</a:t>
            </a:r>
            <a:r>
              <a:rPr lang="en-SG" sz="2400" dirty="0" smtClean="0">
                <a:solidFill>
                  <a:srgbClr val="FFFF00"/>
                </a:solidFill>
                <a:latin typeface="Arial" pitchFamily="34" charset="0"/>
                <a:cs typeface="Arial" pitchFamily="34" charset="0"/>
              </a:rPr>
              <a:t> and non-</a:t>
            </a:r>
            <a:r>
              <a:rPr lang="en-SG" sz="2400" dirty="0" err="1" smtClean="0">
                <a:solidFill>
                  <a:srgbClr val="FFFF00"/>
                </a:solidFill>
                <a:latin typeface="Arial" pitchFamily="34" charset="0"/>
                <a:cs typeface="Arial" pitchFamily="34" charset="0"/>
              </a:rPr>
              <a:t>Dular</a:t>
            </a:r>
            <a:r>
              <a:rPr lang="en-SG" sz="2400" dirty="0" smtClean="0">
                <a:solidFill>
                  <a:srgbClr val="FFFF00"/>
                </a:solidFill>
                <a:latin typeface="Arial" pitchFamily="34" charset="0"/>
                <a:cs typeface="Arial" pitchFamily="34" charset="0"/>
              </a:rPr>
              <a:t> districts indicates that the percentage of mothers feeding colostrum to their children – known to be extremely vital for children – had increased from 22 per cent to 82 per cent in the project districts</a:t>
            </a:r>
          </a:p>
          <a:p>
            <a:pPr marL="0" indent="0" algn="just">
              <a:lnSpc>
                <a:spcPct val="90000"/>
              </a:lnSpc>
              <a:buNone/>
            </a:pPr>
            <a:endParaRPr lang="en-SG" sz="2400" dirty="0" smtClean="0">
              <a:solidFill>
                <a:srgbClr val="FFFF00"/>
              </a:solidFill>
              <a:latin typeface="Arial" pitchFamily="34" charset="0"/>
              <a:cs typeface="Arial" pitchFamily="34" charset="0"/>
            </a:endParaRPr>
          </a:p>
          <a:p>
            <a:pPr lvl="4" algn="r">
              <a:lnSpc>
                <a:spcPct val="90000"/>
              </a:lnSpc>
              <a:buFont typeface="Wingdings" pitchFamily="2" charset="2"/>
              <a:buNone/>
            </a:pPr>
            <a:r>
              <a:rPr lang="en-SG" dirty="0" smtClean="0">
                <a:solidFill>
                  <a:srgbClr val="FFFF00"/>
                </a:solidFill>
                <a:latin typeface="Arial" pitchFamily="34" charset="0"/>
                <a:cs typeface="Arial" pitchFamily="34" charset="0"/>
              </a:rPr>
              <a:t>Evaluation by  Tufts University </a:t>
            </a:r>
          </a:p>
        </p:txBody>
      </p:sp>
    </p:spTree>
    <p:extLst>
      <p:ext uri="{BB962C8B-B14F-4D97-AF65-F5344CB8AC3E}">
        <p14:creationId xmlns:p14="http://schemas.microsoft.com/office/powerpoint/2010/main" val="26202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Content Placeholder 5"/>
          <p:cNvSpPr>
            <a:spLocks noGrp="1"/>
          </p:cNvSpPr>
          <p:nvPr>
            <p:ph sz="half" idx="4294967295"/>
          </p:nvPr>
        </p:nvSpPr>
        <p:spPr>
          <a:xfrm>
            <a:off x="0" y="390525"/>
            <a:ext cx="4495800" cy="6162675"/>
          </a:xfrm>
        </p:spPr>
        <p:txBody>
          <a:bodyPr/>
          <a:lstStyle/>
          <a:p>
            <a:pPr algn="just">
              <a:buFont typeface="Wingdings" pitchFamily="2" charset="2"/>
              <a:buChar char="§"/>
            </a:pPr>
            <a:r>
              <a:rPr lang="en-SG" sz="2400" dirty="0" smtClean="0">
                <a:solidFill>
                  <a:srgbClr val="FFFF00"/>
                </a:solidFill>
                <a:latin typeface="Arial" pitchFamily="34" charset="0"/>
                <a:cs typeface="Arial" pitchFamily="34" charset="0"/>
              </a:rPr>
              <a:t>Extension of the Project in Jharkhand to another three Districts after its success in the field. </a:t>
            </a:r>
          </a:p>
          <a:p>
            <a:pPr marL="0" indent="0" algn="just">
              <a:buNone/>
            </a:pPr>
            <a:endParaRPr lang="en-SG" sz="2400" dirty="0" smtClean="0">
              <a:solidFill>
                <a:srgbClr val="FFFF00"/>
              </a:solidFill>
              <a:latin typeface="Arial" pitchFamily="34" charset="0"/>
              <a:cs typeface="Arial" pitchFamily="34" charset="0"/>
            </a:endParaRPr>
          </a:p>
          <a:p>
            <a:pPr algn="just">
              <a:buFont typeface="Wingdings" pitchFamily="2" charset="2"/>
              <a:buChar char="§"/>
            </a:pPr>
            <a:r>
              <a:rPr lang="en-SG" sz="2400" dirty="0" err="1" smtClean="0">
                <a:solidFill>
                  <a:srgbClr val="FFFF00"/>
                </a:solidFill>
                <a:latin typeface="Arial" pitchFamily="34" charset="0"/>
                <a:cs typeface="Arial" pitchFamily="34" charset="0"/>
              </a:rPr>
              <a:t>Dular</a:t>
            </a:r>
            <a:r>
              <a:rPr lang="en-SG" sz="2400" dirty="0" smtClean="0">
                <a:solidFill>
                  <a:srgbClr val="FFFF00"/>
                </a:solidFill>
                <a:latin typeface="Arial" pitchFamily="34" charset="0"/>
                <a:cs typeface="Arial" pitchFamily="34" charset="0"/>
              </a:rPr>
              <a:t> will now reach 3 million children and women in the state – nearly double the existing outreach number.</a:t>
            </a:r>
          </a:p>
          <a:p>
            <a:pPr algn="just"/>
            <a:endParaRPr lang="en-SG" sz="2400" dirty="0" smtClean="0">
              <a:solidFill>
                <a:srgbClr val="FFFF00"/>
              </a:solidFill>
              <a:latin typeface="Arial" pitchFamily="34" charset="0"/>
              <a:cs typeface="Arial" pitchFamily="34" charset="0"/>
            </a:endParaRPr>
          </a:p>
          <a:p>
            <a:pPr algn="just">
              <a:buFont typeface="Wingdings" pitchFamily="2" charset="2"/>
              <a:buChar char="§"/>
            </a:pPr>
            <a:r>
              <a:rPr lang="en-SG" sz="2400" dirty="0" smtClean="0">
                <a:solidFill>
                  <a:srgbClr val="FFFF00"/>
                </a:solidFill>
                <a:latin typeface="Arial" pitchFamily="34" charset="0"/>
                <a:cs typeface="Arial" pitchFamily="34" charset="0"/>
              </a:rPr>
              <a:t>14.45 </a:t>
            </a:r>
            <a:r>
              <a:rPr lang="en-SG" sz="2400" dirty="0" err="1" smtClean="0">
                <a:solidFill>
                  <a:srgbClr val="FFFF00"/>
                </a:solidFill>
                <a:latin typeface="Arial" pitchFamily="34" charset="0"/>
                <a:cs typeface="Arial" pitchFamily="34" charset="0"/>
              </a:rPr>
              <a:t>Crore</a:t>
            </a:r>
            <a:r>
              <a:rPr lang="en-SG" sz="2400" dirty="0" smtClean="0">
                <a:solidFill>
                  <a:srgbClr val="FFFF00"/>
                </a:solidFill>
                <a:latin typeface="Arial" pitchFamily="34" charset="0"/>
                <a:cs typeface="Arial" pitchFamily="34" charset="0"/>
              </a:rPr>
              <a:t> for </a:t>
            </a:r>
            <a:r>
              <a:rPr lang="en-SG" sz="2400" dirty="0" err="1" smtClean="0">
                <a:solidFill>
                  <a:srgbClr val="FFFF00"/>
                </a:solidFill>
                <a:latin typeface="Arial" pitchFamily="34" charset="0"/>
                <a:cs typeface="Arial" pitchFamily="34" charset="0"/>
              </a:rPr>
              <a:t>Dular</a:t>
            </a:r>
            <a:r>
              <a:rPr lang="en-SG" sz="2400" dirty="0" smtClean="0">
                <a:solidFill>
                  <a:srgbClr val="FFFF00"/>
                </a:solidFill>
                <a:latin typeface="Arial" pitchFamily="34" charset="0"/>
                <a:cs typeface="Arial" pitchFamily="34" charset="0"/>
              </a:rPr>
              <a:t> Strategy ( 2008-09) </a:t>
            </a:r>
          </a:p>
          <a:p>
            <a:pPr algn="just"/>
            <a:endParaRPr lang="en-SG" sz="2400" dirty="0" smtClean="0">
              <a:solidFill>
                <a:srgbClr val="FFFF00"/>
              </a:solidFill>
              <a:latin typeface="Arial" pitchFamily="34" charset="0"/>
              <a:cs typeface="Arial" pitchFamily="34" charset="0"/>
            </a:endParaRP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33400"/>
            <a:ext cx="4274820" cy="5562600"/>
          </a:xfrm>
          <a:prstGeom prst="rect">
            <a:avLst/>
          </a:prstGeom>
          <a:ln w="57150">
            <a:solidFill>
              <a:schemeClr val="accent1">
                <a:lumMod val="60000"/>
                <a:lumOff val="40000"/>
              </a:schemeClr>
            </a:solidFill>
            <a:prstDash val="dashDot"/>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021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pPr fontAlgn="auto">
              <a:spcAft>
                <a:spcPts val="0"/>
              </a:spcAft>
              <a:defRPr/>
            </a:pPr>
            <a:r>
              <a:rPr lang="en-US" sz="4000" dirty="0" err="1" smtClean="0">
                <a:solidFill>
                  <a:srgbClr val="FFFF00"/>
                </a:solidFill>
                <a:latin typeface="Arial" pitchFamily="34" charset="0"/>
                <a:cs typeface="Arial" pitchFamily="34" charset="0"/>
              </a:rPr>
              <a:t>Annaprashan</a:t>
            </a:r>
            <a:r>
              <a:rPr lang="en-US" sz="4000" dirty="0" smtClean="0">
                <a:solidFill>
                  <a:srgbClr val="FFFF00"/>
                </a:solidFill>
                <a:latin typeface="Arial" pitchFamily="34" charset="0"/>
                <a:cs typeface="Arial" pitchFamily="34" charset="0"/>
              </a:rPr>
              <a:t> </a:t>
            </a:r>
            <a:r>
              <a:rPr lang="en-US" sz="4000" dirty="0" err="1" smtClean="0">
                <a:solidFill>
                  <a:srgbClr val="FFFF00"/>
                </a:solidFill>
                <a:latin typeface="Arial" pitchFamily="34" charset="0"/>
                <a:cs typeface="Arial" pitchFamily="34" charset="0"/>
              </a:rPr>
              <a:t>Abhiyan</a:t>
            </a:r>
            <a:endParaRPr lang="en-US" sz="40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838200"/>
            <a:ext cx="8534400" cy="6019800"/>
          </a:xfrm>
        </p:spPr>
        <p:txBody>
          <a:bodyPr rtlCol="0">
            <a:normAutofit fontScale="70000" lnSpcReduction="20000"/>
          </a:bodyPr>
          <a:lstStyle/>
          <a:p>
            <a:pPr algn="just" fontAlgn="auto">
              <a:spcAft>
                <a:spcPts val="0"/>
              </a:spcAft>
              <a:buClrTx/>
              <a:defRPr/>
            </a:pPr>
            <a:r>
              <a:rPr lang="en-US" sz="2600" dirty="0" smtClean="0">
                <a:solidFill>
                  <a:srgbClr val="FFFF00"/>
                </a:solidFill>
                <a:latin typeface="Arial" pitchFamily="34" charset="0"/>
                <a:cs typeface="Arial" pitchFamily="34" charset="0"/>
              </a:rPr>
              <a:t>Location 	: Madhya Pradesh ,  Rajasthan and Andhra Pradesh 			                (</a:t>
            </a:r>
            <a:r>
              <a:rPr lang="en-US" sz="2600" dirty="0" err="1" smtClean="0">
                <a:solidFill>
                  <a:srgbClr val="FFFF00"/>
                </a:solidFill>
                <a:latin typeface="Arial" pitchFamily="34" charset="0"/>
                <a:cs typeface="Arial" pitchFamily="34" charset="0"/>
              </a:rPr>
              <a:t>Balintadarshanam</a:t>
            </a:r>
            <a:r>
              <a:rPr lang="en-US" sz="2600" dirty="0" smtClean="0">
                <a:solidFill>
                  <a:srgbClr val="FFFF00"/>
                </a:solidFill>
                <a:latin typeface="Arial" pitchFamily="34" charset="0"/>
                <a:cs typeface="Arial" pitchFamily="34" charset="0"/>
              </a:rPr>
              <a:t>)</a:t>
            </a:r>
          </a:p>
          <a:p>
            <a:pPr algn="just" fontAlgn="auto">
              <a:spcAft>
                <a:spcPts val="0"/>
              </a:spcAft>
              <a:buClrTx/>
              <a:defRPr/>
            </a:pPr>
            <a:endParaRPr lang="en-US" sz="2600" dirty="0" smtClean="0">
              <a:solidFill>
                <a:srgbClr val="FFFF00"/>
              </a:solidFill>
              <a:latin typeface="Arial" pitchFamily="34" charset="0"/>
              <a:cs typeface="Arial" pitchFamily="34" charset="0"/>
            </a:endParaRPr>
          </a:p>
          <a:p>
            <a:pPr algn="just" fontAlgn="auto">
              <a:spcAft>
                <a:spcPts val="0"/>
              </a:spcAft>
              <a:buClrTx/>
              <a:defRPr/>
            </a:pPr>
            <a:r>
              <a:rPr lang="en-US" sz="2600" dirty="0" smtClean="0">
                <a:solidFill>
                  <a:srgbClr val="FFFF00"/>
                </a:solidFill>
                <a:latin typeface="Arial" pitchFamily="34" charset="0"/>
                <a:cs typeface="Arial" pitchFamily="34" charset="0"/>
              </a:rPr>
              <a:t>Objectives 	: To generate awareness on Complementary feeding in the  </a:t>
            </a:r>
            <a:r>
              <a:rPr lang="en-US" sz="2600" dirty="0">
                <a:solidFill>
                  <a:srgbClr val="FFFF00"/>
                </a:solidFill>
                <a:latin typeface="Arial" pitchFamily="34" charset="0"/>
                <a:cs typeface="Arial" pitchFamily="34" charset="0"/>
              </a:rPr>
              <a:t> </a:t>
            </a:r>
            <a:endParaRPr lang="en-US" sz="2600" dirty="0" smtClean="0">
              <a:solidFill>
                <a:srgbClr val="FFFF00"/>
              </a:solidFill>
              <a:latin typeface="Arial" pitchFamily="34" charset="0"/>
              <a:cs typeface="Arial" pitchFamily="34" charset="0"/>
            </a:endParaRPr>
          </a:p>
          <a:p>
            <a:pPr marL="0" indent="0" algn="just" fontAlgn="auto">
              <a:spcAft>
                <a:spcPts val="0"/>
              </a:spcAft>
              <a:buClrTx/>
              <a:buNone/>
              <a:defRPr/>
            </a:pPr>
            <a:r>
              <a:rPr lang="en-US" sz="2600" dirty="0">
                <a:solidFill>
                  <a:srgbClr val="FFFF00"/>
                </a:solidFill>
                <a:latin typeface="Arial" pitchFamily="34" charset="0"/>
                <a:cs typeface="Arial" pitchFamily="34" charset="0"/>
              </a:rPr>
              <a:t> </a:t>
            </a:r>
            <a:r>
              <a:rPr lang="en-US" sz="2600" dirty="0" smtClean="0">
                <a:solidFill>
                  <a:srgbClr val="FFFF00"/>
                </a:solidFill>
                <a:latin typeface="Arial" pitchFamily="34" charset="0"/>
                <a:cs typeface="Arial" pitchFamily="34" charset="0"/>
              </a:rPr>
              <a:t>                                  Community </a:t>
            </a:r>
          </a:p>
          <a:p>
            <a:pPr algn="just" fontAlgn="auto">
              <a:spcAft>
                <a:spcPts val="0"/>
              </a:spcAft>
              <a:buClrTx/>
              <a:defRPr/>
            </a:pPr>
            <a:endParaRPr lang="en-US" sz="2600" dirty="0" smtClean="0">
              <a:solidFill>
                <a:srgbClr val="FFFF00"/>
              </a:solidFill>
              <a:latin typeface="Arial" pitchFamily="34" charset="0"/>
              <a:cs typeface="Arial" pitchFamily="34" charset="0"/>
            </a:endParaRPr>
          </a:p>
          <a:p>
            <a:pPr algn="just" fontAlgn="auto">
              <a:spcAft>
                <a:spcPts val="0"/>
              </a:spcAft>
              <a:defRPr/>
            </a:pPr>
            <a:r>
              <a:rPr lang="en-US" sz="2600" dirty="0" smtClean="0">
                <a:solidFill>
                  <a:srgbClr val="FFFF00"/>
                </a:solidFill>
                <a:latin typeface="Arial" pitchFamily="34" charset="0"/>
                <a:cs typeface="Arial" pitchFamily="34" charset="0"/>
              </a:rPr>
              <a:t>About the Practice </a:t>
            </a:r>
          </a:p>
          <a:p>
            <a:pPr marL="1887538" lvl="1" algn="just" fontAlgn="auto">
              <a:spcAft>
                <a:spcPts val="0"/>
              </a:spcAft>
              <a:buFont typeface="Wingdings" pitchFamily="2" charset="2"/>
              <a:buChar char="§"/>
              <a:defRPr/>
            </a:pPr>
            <a:r>
              <a:rPr lang="en-US" sz="2600" dirty="0" err="1" smtClean="0">
                <a:solidFill>
                  <a:srgbClr val="FFFF00"/>
                </a:solidFill>
                <a:latin typeface="Arial" pitchFamily="34" charset="0"/>
                <a:cs typeface="Arial" pitchFamily="34" charset="0"/>
              </a:rPr>
              <a:t>Annaprashan</a:t>
            </a:r>
            <a:r>
              <a:rPr lang="en-US" sz="2600" dirty="0" smtClean="0">
                <a:solidFill>
                  <a:srgbClr val="FFFF00"/>
                </a:solidFill>
                <a:latin typeface="Arial" pitchFamily="34" charset="0"/>
                <a:cs typeface="Arial" pitchFamily="34" charset="0"/>
              </a:rPr>
              <a:t> Ceremony is generally being held in Community Halls and local schools</a:t>
            </a:r>
          </a:p>
          <a:p>
            <a:pPr marL="1601788" lvl="1" indent="0" algn="just" fontAlgn="auto">
              <a:spcAft>
                <a:spcPts val="0"/>
              </a:spcAft>
              <a:buFontTx/>
              <a:buNone/>
              <a:defRPr/>
            </a:pPr>
            <a:endParaRPr lang="en-US" sz="2600" dirty="0" smtClean="0">
              <a:solidFill>
                <a:srgbClr val="FFFF00"/>
              </a:solidFill>
              <a:latin typeface="Arial" pitchFamily="34" charset="0"/>
              <a:cs typeface="Arial" pitchFamily="34" charset="0"/>
            </a:endParaRPr>
          </a:p>
          <a:p>
            <a:pPr marL="1887538" lvl="1" algn="just" fontAlgn="auto">
              <a:spcAft>
                <a:spcPts val="0"/>
              </a:spcAft>
              <a:buFont typeface="Wingdings" pitchFamily="2" charset="2"/>
              <a:buChar char="§"/>
              <a:defRPr/>
            </a:pPr>
            <a:r>
              <a:rPr lang="en-US" sz="2600" dirty="0" smtClean="0">
                <a:solidFill>
                  <a:srgbClr val="FFFF00"/>
                </a:solidFill>
                <a:latin typeface="Arial" pitchFamily="34" charset="0"/>
                <a:cs typeface="Arial" pitchFamily="34" charset="0"/>
              </a:rPr>
              <a:t>The children after six months of age are being introduced to Complementary Feeding in a combination of tradition, festivity and a joyous celebration. </a:t>
            </a:r>
          </a:p>
          <a:p>
            <a:pPr marL="1887538" lvl="1" algn="just" fontAlgn="auto">
              <a:spcAft>
                <a:spcPts val="0"/>
              </a:spcAft>
              <a:buFont typeface="Wingdings" pitchFamily="2" charset="2"/>
              <a:buChar char="§"/>
              <a:defRPr/>
            </a:pPr>
            <a:endParaRPr lang="en-US" sz="2600" dirty="0" smtClean="0">
              <a:solidFill>
                <a:srgbClr val="FFFF00"/>
              </a:solidFill>
              <a:latin typeface="Arial" pitchFamily="34" charset="0"/>
              <a:cs typeface="Arial" pitchFamily="34" charset="0"/>
            </a:endParaRPr>
          </a:p>
          <a:p>
            <a:pPr marL="1887538" lvl="1" algn="just" fontAlgn="auto">
              <a:spcAft>
                <a:spcPts val="0"/>
              </a:spcAft>
              <a:buFont typeface="Wingdings" pitchFamily="2" charset="2"/>
              <a:buChar char="§"/>
              <a:defRPr/>
            </a:pPr>
            <a:r>
              <a:rPr lang="en-US" sz="2600" dirty="0" smtClean="0">
                <a:solidFill>
                  <a:srgbClr val="FFFF00"/>
                </a:solidFill>
                <a:latin typeface="Arial" pitchFamily="34" charset="0"/>
                <a:cs typeface="Arial" pitchFamily="34" charset="0"/>
              </a:rPr>
              <a:t>Those children, who attend the ceremony are being given a </a:t>
            </a:r>
            <a:r>
              <a:rPr lang="en-US" sz="2600" dirty="0" err="1" smtClean="0">
                <a:solidFill>
                  <a:srgbClr val="FFFF00"/>
                </a:solidFill>
                <a:latin typeface="Arial" pitchFamily="34" charset="0"/>
                <a:cs typeface="Arial" pitchFamily="34" charset="0"/>
              </a:rPr>
              <a:t>katori</a:t>
            </a:r>
            <a:r>
              <a:rPr lang="en-US" sz="2600" dirty="0" smtClean="0">
                <a:solidFill>
                  <a:srgbClr val="FFFF00"/>
                </a:solidFill>
                <a:latin typeface="Arial" pitchFamily="34" charset="0"/>
                <a:cs typeface="Arial" pitchFamily="34" charset="0"/>
              </a:rPr>
              <a:t> and a spoon. </a:t>
            </a:r>
          </a:p>
          <a:p>
            <a:pPr marL="1601788" lvl="1" indent="0" algn="just" fontAlgn="auto">
              <a:spcAft>
                <a:spcPts val="0"/>
              </a:spcAft>
              <a:buFontTx/>
              <a:buNone/>
              <a:defRPr/>
            </a:pPr>
            <a:endParaRPr lang="en-US" sz="2600" dirty="0" smtClean="0">
              <a:solidFill>
                <a:srgbClr val="FFFF00"/>
              </a:solidFill>
              <a:latin typeface="Arial" pitchFamily="34" charset="0"/>
              <a:cs typeface="Arial" pitchFamily="34" charset="0"/>
            </a:endParaRPr>
          </a:p>
          <a:p>
            <a:pPr marL="1887538" lvl="1" algn="just" fontAlgn="auto">
              <a:spcAft>
                <a:spcPts val="0"/>
              </a:spcAft>
              <a:buFont typeface="Wingdings" pitchFamily="2" charset="2"/>
              <a:buChar char="§"/>
              <a:defRPr/>
            </a:pPr>
            <a:r>
              <a:rPr lang="en-US" sz="2600" dirty="0" smtClean="0">
                <a:solidFill>
                  <a:srgbClr val="FFFF00"/>
                </a:solidFill>
                <a:latin typeface="Arial" pitchFamily="34" charset="0"/>
                <a:cs typeface="Arial" pitchFamily="34" charset="0"/>
              </a:rPr>
              <a:t>Rallies, Baby shows and cultural shows are also being </a:t>
            </a:r>
            <a:r>
              <a:rPr lang="en-US" sz="2600" dirty="0" err="1" smtClean="0">
                <a:solidFill>
                  <a:srgbClr val="FFFF00"/>
                </a:solidFill>
                <a:latin typeface="Arial" pitchFamily="34" charset="0"/>
                <a:cs typeface="Arial" pitchFamily="34" charset="0"/>
              </a:rPr>
              <a:t>organised</a:t>
            </a:r>
            <a:r>
              <a:rPr lang="en-US" sz="2600" dirty="0" smtClean="0">
                <a:solidFill>
                  <a:srgbClr val="FFFF00"/>
                </a:solidFill>
                <a:latin typeface="Arial" pitchFamily="34" charset="0"/>
                <a:cs typeface="Arial" pitchFamily="34" charset="0"/>
              </a:rPr>
              <a:t> to create awareness on complementary feeding in the community.</a:t>
            </a:r>
          </a:p>
          <a:p>
            <a:pPr algn="just" fontAlgn="auto">
              <a:spcAft>
                <a:spcPts val="0"/>
              </a:spcAft>
              <a:buClrTx/>
              <a:buFont typeface="Wingdings" pitchFamily="2" charset="2"/>
              <a:buNone/>
              <a:defRPr/>
            </a:pPr>
            <a:endParaRPr lang="en-US" sz="2600" dirty="0" smtClean="0">
              <a:solidFill>
                <a:srgbClr val="FFFF00"/>
              </a:solidFill>
              <a:latin typeface="Arial" pitchFamily="34" charset="0"/>
              <a:cs typeface="Arial" pitchFamily="34" charset="0"/>
            </a:endParaRPr>
          </a:p>
          <a:p>
            <a:pPr algn="just" fontAlgn="auto">
              <a:spcAft>
                <a:spcPts val="0"/>
              </a:spcAft>
              <a:buClrTx/>
              <a:defRPr/>
            </a:pPr>
            <a:r>
              <a:rPr lang="en-US" sz="2600" dirty="0" smtClean="0">
                <a:solidFill>
                  <a:srgbClr val="FFFF00"/>
                </a:solidFill>
                <a:latin typeface="Arial" pitchFamily="34" charset="0"/>
                <a:cs typeface="Arial" pitchFamily="34" charset="0"/>
              </a:rPr>
              <a:t>Outcome	: The </a:t>
            </a:r>
            <a:r>
              <a:rPr lang="en-US" sz="2600" dirty="0" err="1" smtClean="0">
                <a:solidFill>
                  <a:srgbClr val="FFFF00"/>
                </a:solidFill>
                <a:latin typeface="Arial" pitchFamily="34" charset="0"/>
                <a:cs typeface="Arial" pitchFamily="34" charset="0"/>
              </a:rPr>
              <a:t>Annaprashan</a:t>
            </a:r>
            <a:r>
              <a:rPr lang="en-US" sz="2600" dirty="0" smtClean="0">
                <a:solidFill>
                  <a:srgbClr val="FFFF00"/>
                </a:solidFill>
                <a:latin typeface="Arial" pitchFamily="34" charset="0"/>
                <a:cs typeface="Arial" pitchFamily="34" charset="0"/>
              </a:rPr>
              <a:t> </a:t>
            </a:r>
            <a:r>
              <a:rPr lang="en-US" sz="2600" dirty="0" err="1" smtClean="0">
                <a:solidFill>
                  <a:srgbClr val="FFFF00"/>
                </a:solidFill>
                <a:latin typeface="Arial" pitchFamily="34" charset="0"/>
                <a:cs typeface="Arial" pitchFamily="34" charset="0"/>
              </a:rPr>
              <a:t>Abhiyan</a:t>
            </a:r>
            <a:r>
              <a:rPr lang="en-US" sz="2600" dirty="0" smtClean="0">
                <a:solidFill>
                  <a:srgbClr val="FFFF00"/>
                </a:solidFill>
                <a:latin typeface="Arial" pitchFamily="34" charset="0"/>
                <a:cs typeface="Arial" pitchFamily="34" charset="0"/>
              </a:rPr>
              <a:t> is receiving wholesome 				  participation of women, adolescent girls and children. </a:t>
            </a:r>
          </a:p>
          <a:p>
            <a:pPr marL="1881188" indent="4763" algn="just" fontAlgn="auto">
              <a:spcAft>
                <a:spcPts val="0"/>
              </a:spcAft>
              <a:buClrTx/>
              <a:buFont typeface="Wingdings" pitchFamily="2" charset="2"/>
              <a:buNone/>
              <a:defRPr/>
            </a:pPr>
            <a:endParaRPr lang="en-US" sz="2400" dirty="0" smtClean="0"/>
          </a:p>
          <a:p>
            <a:pPr algn="just" fontAlgn="auto">
              <a:spcAft>
                <a:spcPts val="0"/>
              </a:spcAft>
              <a:buClrTx/>
              <a:buFont typeface="Wingdings" pitchFamily="2" charset="2"/>
              <a:buChar char="§"/>
              <a:defRPr/>
            </a:pPr>
            <a:endParaRPr lang="en-US" sz="2400" dirty="0"/>
          </a:p>
        </p:txBody>
      </p:sp>
    </p:spTree>
    <p:extLst>
      <p:ext uri="{BB962C8B-B14F-4D97-AF65-F5344CB8AC3E}">
        <p14:creationId xmlns:p14="http://schemas.microsoft.com/office/powerpoint/2010/main" val="1670532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020762"/>
          </a:xfrm>
        </p:spPr>
        <p:txBody>
          <a:bodyPr>
            <a:normAutofit/>
          </a:bodyPr>
          <a:lstStyle/>
          <a:p>
            <a:pPr fontAlgn="auto">
              <a:spcAft>
                <a:spcPts val="0"/>
              </a:spcAft>
              <a:defRPr/>
            </a:pPr>
            <a:r>
              <a:rPr lang="en-US" sz="3200" b="1" dirty="0" err="1" smtClean="0">
                <a:solidFill>
                  <a:srgbClr val="FFFF00"/>
                </a:solidFill>
                <a:latin typeface="Arial" pitchFamily="34" charset="0"/>
                <a:cs typeface="Arial" pitchFamily="34" charset="0"/>
              </a:rPr>
              <a:t>Mangal</a:t>
            </a:r>
            <a:r>
              <a:rPr lang="en-US" sz="3200" b="1" dirty="0" smtClean="0">
                <a:solidFill>
                  <a:srgbClr val="FFFF00"/>
                </a:solidFill>
                <a:latin typeface="Arial" pitchFamily="34" charset="0"/>
                <a:cs typeface="Arial" pitchFamily="34" charset="0"/>
              </a:rPr>
              <a:t> </a:t>
            </a:r>
            <a:r>
              <a:rPr lang="en-US" sz="3200" b="1" dirty="0" err="1" smtClean="0">
                <a:solidFill>
                  <a:srgbClr val="FFFF00"/>
                </a:solidFill>
                <a:latin typeface="Arial" pitchFamily="34" charset="0"/>
                <a:cs typeface="Arial" pitchFamily="34" charset="0"/>
              </a:rPr>
              <a:t>Diwas</a:t>
            </a:r>
            <a:endParaRPr lang="en-US" sz="3200" b="1" dirty="0">
              <a:solidFill>
                <a:srgbClr val="FFFF00"/>
              </a:solidFill>
              <a:latin typeface="Arial" pitchFamily="34" charset="0"/>
              <a:cs typeface="Arial" pitchFamily="34" charset="0"/>
            </a:endParaRPr>
          </a:p>
        </p:txBody>
      </p:sp>
      <p:sp>
        <p:nvSpPr>
          <p:cNvPr id="2" name="Content Placeholder 1"/>
          <p:cNvSpPr>
            <a:spLocks noGrp="1"/>
          </p:cNvSpPr>
          <p:nvPr>
            <p:ph idx="1"/>
          </p:nvPr>
        </p:nvSpPr>
        <p:spPr>
          <a:xfrm>
            <a:off x="533400" y="1219200"/>
            <a:ext cx="8229600" cy="5410200"/>
          </a:xfrm>
        </p:spPr>
        <p:txBody>
          <a:bodyPr rtlCol="0">
            <a:noAutofit/>
          </a:bodyPr>
          <a:lstStyle/>
          <a:p>
            <a:pPr marL="1079500" indent="-347663" algn="just" fontAlgn="auto">
              <a:spcAft>
                <a:spcPts val="0"/>
              </a:spcAft>
              <a:buClr>
                <a:srgbClr val="FFFF00"/>
              </a:buClr>
              <a:buSzPct val="69000"/>
              <a:buFont typeface="Wingdings" pitchFamily="2" charset="2"/>
              <a:buChar char="§"/>
              <a:defRPr/>
            </a:pPr>
            <a:r>
              <a:rPr lang="en-US" sz="1600" b="1" dirty="0" smtClean="0">
                <a:solidFill>
                  <a:srgbClr val="FFFF00"/>
                </a:solidFill>
                <a:latin typeface="Arial" pitchFamily="34" charset="0"/>
                <a:cs typeface="Arial" pitchFamily="34" charset="0"/>
              </a:rPr>
              <a:t>Location </a:t>
            </a:r>
            <a:r>
              <a:rPr lang="en-US" sz="1600" dirty="0" smtClean="0">
                <a:solidFill>
                  <a:srgbClr val="FFFF00"/>
                </a:solidFill>
                <a:latin typeface="Arial" pitchFamily="34" charset="0"/>
                <a:cs typeface="Arial" pitchFamily="34" charset="0"/>
              </a:rPr>
              <a:t>		: Madhya Pradesh </a:t>
            </a:r>
          </a:p>
          <a:p>
            <a:pPr marL="0" indent="0" algn="just" fontAlgn="auto">
              <a:spcAft>
                <a:spcPts val="0"/>
              </a:spcAft>
              <a:buClr>
                <a:srgbClr val="FFFF00"/>
              </a:buClr>
              <a:buSzPct val="69000"/>
              <a:buFont typeface="Wingdings" pitchFamily="2" charset="2"/>
              <a:buNone/>
              <a:defRPr/>
            </a:pPr>
            <a:endParaRPr lang="en-US" sz="1600" dirty="0" smtClean="0">
              <a:solidFill>
                <a:srgbClr val="FFFF00"/>
              </a:solidFill>
              <a:latin typeface="Arial" pitchFamily="34" charset="0"/>
              <a:cs typeface="Arial" pitchFamily="34" charset="0"/>
            </a:endParaRPr>
          </a:p>
          <a:p>
            <a:pPr marL="1074738" algn="just" fontAlgn="auto">
              <a:spcAft>
                <a:spcPts val="0"/>
              </a:spcAft>
              <a:buClr>
                <a:srgbClr val="FFFF00"/>
              </a:buClr>
              <a:buSzPct val="69000"/>
              <a:buFont typeface="Wingdings" pitchFamily="2" charset="2"/>
              <a:buChar char="§"/>
              <a:defRPr/>
            </a:pPr>
            <a:r>
              <a:rPr lang="en-US" sz="1600" b="1" dirty="0" smtClean="0">
                <a:solidFill>
                  <a:srgbClr val="FFFF00"/>
                </a:solidFill>
                <a:latin typeface="Arial" pitchFamily="34" charset="0"/>
                <a:cs typeface="Arial" pitchFamily="34" charset="0"/>
              </a:rPr>
              <a:t>Period 	</a:t>
            </a:r>
            <a:r>
              <a:rPr lang="en-US" sz="1600" dirty="0" smtClean="0">
                <a:solidFill>
                  <a:srgbClr val="FFFF00"/>
                </a:solidFill>
                <a:latin typeface="Arial" pitchFamily="34" charset="0"/>
                <a:cs typeface="Arial" pitchFamily="34" charset="0"/>
              </a:rPr>
              <a:t>		: Since 2007 onwards </a:t>
            </a:r>
          </a:p>
          <a:p>
            <a:pPr marL="0" indent="0" algn="just" fontAlgn="auto">
              <a:spcAft>
                <a:spcPts val="0"/>
              </a:spcAft>
              <a:buClr>
                <a:srgbClr val="FFFF00"/>
              </a:buClr>
              <a:buSzPct val="69000"/>
              <a:buFont typeface="Wingdings" pitchFamily="2" charset="2"/>
              <a:buNone/>
              <a:defRPr/>
            </a:pPr>
            <a:endParaRPr lang="en-US" sz="1600" dirty="0" smtClean="0">
              <a:solidFill>
                <a:srgbClr val="FFFF00"/>
              </a:solidFill>
              <a:latin typeface="Arial" pitchFamily="34" charset="0"/>
              <a:cs typeface="Arial" pitchFamily="34" charset="0"/>
            </a:endParaRPr>
          </a:p>
          <a:p>
            <a:pPr marL="1074738" indent="-354013" algn="just" fontAlgn="auto">
              <a:spcAft>
                <a:spcPts val="0"/>
              </a:spcAft>
              <a:buClr>
                <a:srgbClr val="FFFF00"/>
              </a:buClr>
              <a:buSzPct val="69000"/>
              <a:buFont typeface="Wingdings" pitchFamily="2" charset="2"/>
              <a:buChar char="§"/>
              <a:defRPr/>
            </a:pPr>
            <a:r>
              <a:rPr lang="en-US" sz="1600" b="1" dirty="0" smtClean="0">
                <a:solidFill>
                  <a:srgbClr val="FFFF00"/>
                </a:solidFill>
                <a:latin typeface="Arial" pitchFamily="34" charset="0"/>
                <a:cs typeface="Arial" pitchFamily="34" charset="0"/>
              </a:rPr>
              <a:t>About the Practice </a:t>
            </a:r>
            <a:r>
              <a:rPr lang="en-US" sz="1600" dirty="0" smtClean="0">
                <a:solidFill>
                  <a:srgbClr val="FFFF00"/>
                </a:solidFill>
                <a:latin typeface="Arial" pitchFamily="34" charset="0"/>
                <a:cs typeface="Arial" pitchFamily="34" charset="0"/>
              </a:rPr>
              <a:t>	:</a:t>
            </a:r>
          </a:p>
          <a:p>
            <a:pPr marL="3716338" lvl="1" algn="just" fontAlgn="auto">
              <a:spcAft>
                <a:spcPts val="0"/>
              </a:spcAft>
              <a:buClr>
                <a:srgbClr val="FFFF00"/>
              </a:buClr>
              <a:buFont typeface="Arial" pitchFamily="34" charset="0"/>
              <a:buChar char="•"/>
              <a:defRPr/>
            </a:pPr>
            <a:r>
              <a:rPr lang="en-US" sz="1600" dirty="0" smtClean="0">
                <a:solidFill>
                  <a:srgbClr val="FFFF00"/>
                </a:solidFill>
                <a:latin typeface="Arial" pitchFamily="34" charset="0"/>
                <a:cs typeface="Arial" pitchFamily="34" charset="0"/>
              </a:rPr>
              <a:t>Celebration of first Tuesday of the month as </a:t>
            </a:r>
            <a:r>
              <a:rPr lang="en-US" sz="1600" dirty="0" err="1" smtClean="0">
                <a:solidFill>
                  <a:srgbClr val="FFFF00"/>
                </a:solidFill>
                <a:latin typeface="Arial" pitchFamily="34" charset="0"/>
                <a:cs typeface="Arial" pitchFamily="34" charset="0"/>
              </a:rPr>
              <a:t>Godbharai</a:t>
            </a:r>
            <a:r>
              <a:rPr lang="en-US" sz="1600" dirty="0" smtClean="0">
                <a:solidFill>
                  <a:srgbClr val="FFFF00"/>
                </a:solidFill>
                <a:latin typeface="Arial" pitchFamily="34" charset="0"/>
                <a:cs typeface="Arial" pitchFamily="34" charset="0"/>
              </a:rPr>
              <a:t> ceremony of Pregnant Women.</a:t>
            </a:r>
          </a:p>
          <a:p>
            <a:pPr marL="3716338" lvl="1" algn="just" fontAlgn="auto">
              <a:spcAft>
                <a:spcPts val="0"/>
              </a:spcAft>
              <a:buClr>
                <a:srgbClr val="FFFF00"/>
              </a:buClr>
              <a:buFont typeface="Arial" pitchFamily="34" charset="0"/>
              <a:buChar char="•"/>
              <a:defRPr/>
            </a:pPr>
            <a:endParaRPr lang="en-US" sz="1600" dirty="0" smtClean="0">
              <a:solidFill>
                <a:srgbClr val="FFFF00"/>
              </a:solidFill>
              <a:latin typeface="Arial" pitchFamily="34" charset="0"/>
              <a:cs typeface="Arial" pitchFamily="34" charset="0"/>
            </a:endParaRPr>
          </a:p>
          <a:p>
            <a:pPr marL="3716338" lvl="1" algn="just" fontAlgn="auto">
              <a:spcAft>
                <a:spcPts val="0"/>
              </a:spcAft>
              <a:buClr>
                <a:srgbClr val="FFFF00"/>
              </a:buClr>
              <a:buFont typeface="Arial" pitchFamily="34" charset="0"/>
              <a:buChar char="•"/>
              <a:defRPr/>
            </a:pPr>
            <a:r>
              <a:rPr lang="en-US" sz="1600" dirty="0">
                <a:solidFill>
                  <a:srgbClr val="FFFF00"/>
                </a:solidFill>
                <a:latin typeface="Arial" pitchFamily="34" charset="0"/>
                <a:cs typeface="Arial" pitchFamily="34" charset="0"/>
              </a:rPr>
              <a:t>D</a:t>
            </a:r>
            <a:r>
              <a:rPr lang="en-US" sz="1600" dirty="0" smtClean="0">
                <a:solidFill>
                  <a:srgbClr val="FFFF00"/>
                </a:solidFill>
                <a:latin typeface="Arial" pitchFamily="34" charset="0"/>
                <a:cs typeface="Arial" pitchFamily="34" charset="0"/>
              </a:rPr>
              <a:t>istribution of Iron and Folic </a:t>
            </a:r>
            <a:r>
              <a:rPr lang="en-US" sz="1600" dirty="0">
                <a:solidFill>
                  <a:srgbClr val="FFFF00"/>
                </a:solidFill>
                <a:latin typeface="Arial" pitchFamily="34" charset="0"/>
                <a:cs typeface="Arial" pitchFamily="34" charset="0"/>
              </a:rPr>
              <a:t>A</a:t>
            </a:r>
            <a:r>
              <a:rPr lang="en-US" sz="1600" dirty="0" smtClean="0">
                <a:solidFill>
                  <a:srgbClr val="FFFF00"/>
                </a:solidFill>
                <a:latin typeface="Arial" pitchFamily="34" charset="0"/>
                <a:cs typeface="Arial" pitchFamily="34" charset="0"/>
              </a:rPr>
              <a:t>cid </a:t>
            </a:r>
            <a:r>
              <a:rPr lang="en-US" sz="1600" dirty="0">
                <a:solidFill>
                  <a:srgbClr val="FFFF00"/>
                </a:solidFill>
                <a:latin typeface="Arial" pitchFamily="34" charset="0"/>
                <a:cs typeface="Arial" pitchFamily="34" charset="0"/>
              </a:rPr>
              <a:t>T</a:t>
            </a:r>
            <a:r>
              <a:rPr lang="en-US" sz="1600" dirty="0" smtClean="0">
                <a:solidFill>
                  <a:srgbClr val="FFFF00"/>
                </a:solidFill>
                <a:latin typeface="Arial" pitchFamily="34" charset="0"/>
                <a:cs typeface="Arial" pitchFamily="34" charset="0"/>
              </a:rPr>
              <a:t>ablets. </a:t>
            </a:r>
          </a:p>
          <a:p>
            <a:pPr marL="3716338" lvl="1" algn="just" fontAlgn="auto">
              <a:spcAft>
                <a:spcPts val="0"/>
              </a:spcAft>
              <a:buClr>
                <a:srgbClr val="FFFF00"/>
              </a:buClr>
              <a:buFont typeface="Arial" pitchFamily="34" charset="0"/>
              <a:buChar char="•"/>
              <a:defRPr/>
            </a:pPr>
            <a:endParaRPr lang="en-US" sz="1600" dirty="0" smtClean="0">
              <a:solidFill>
                <a:srgbClr val="FFFF00"/>
              </a:solidFill>
              <a:latin typeface="Arial" pitchFamily="34" charset="0"/>
              <a:cs typeface="Arial" pitchFamily="34" charset="0"/>
            </a:endParaRPr>
          </a:p>
          <a:p>
            <a:pPr marL="3716338" lvl="1" algn="just" fontAlgn="auto">
              <a:spcAft>
                <a:spcPts val="0"/>
              </a:spcAft>
              <a:buClr>
                <a:srgbClr val="FFFF00"/>
              </a:buClr>
              <a:buFont typeface="Arial" pitchFamily="34" charset="0"/>
              <a:buChar char="•"/>
              <a:defRPr/>
            </a:pPr>
            <a:r>
              <a:rPr lang="en-US" sz="1600" dirty="0" smtClean="0">
                <a:solidFill>
                  <a:srgbClr val="FFFF00"/>
                </a:solidFill>
                <a:latin typeface="Arial" pitchFamily="34" charset="0"/>
                <a:cs typeface="Arial" pitchFamily="34" charset="0"/>
              </a:rPr>
              <a:t>Providing NHED to Pregnant Women along with their family members on complete care during pregnancy, ante natal care , safe motherhood, institutional deliveries, significance of balanced diet, intake of seasonal fruits and vegetables and information on other nutritious meals. </a:t>
            </a:r>
          </a:p>
          <a:p>
            <a:pPr marL="3716338" lvl="1" algn="just" fontAlgn="auto">
              <a:spcAft>
                <a:spcPts val="0"/>
              </a:spcAft>
              <a:buClr>
                <a:srgbClr val="FFFF00"/>
              </a:buClr>
              <a:buFont typeface="Arial" pitchFamily="34" charset="0"/>
              <a:buChar char="•"/>
              <a:defRPr/>
            </a:pPr>
            <a:endParaRPr lang="en-US" sz="1600" dirty="0" smtClean="0">
              <a:solidFill>
                <a:srgbClr val="FFFF00"/>
              </a:solidFill>
              <a:latin typeface="Arial" pitchFamily="34" charset="0"/>
              <a:cs typeface="Arial" pitchFamily="34" charset="0"/>
            </a:endParaRPr>
          </a:p>
          <a:p>
            <a:pPr marL="3652838" algn="just" fontAlgn="auto">
              <a:spcAft>
                <a:spcPts val="0"/>
              </a:spcAft>
              <a:buClr>
                <a:srgbClr val="FFFF00"/>
              </a:buClr>
              <a:defRPr/>
            </a:pPr>
            <a:r>
              <a:rPr lang="en-US" sz="1600" dirty="0" smtClean="0">
                <a:solidFill>
                  <a:srgbClr val="FFFF00"/>
                </a:solidFill>
                <a:latin typeface="Arial" pitchFamily="34" charset="0"/>
                <a:cs typeface="Arial" pitchFamily="34" charset="0"/>
              </a:rPr>
              <a:t>Release of monthly magazine </a:t>
            </a:r>
            <a:r>
              <a:rPr lang="en-US" sz="1600" i="1" dirty="0" smtClean="0">
                <a:solidFill>
                  <a:srgbClr val="FFFF00"/>
                </a:solidFill>
                <a:latin typeface="Arial" pitchFamily="34" charset="0"/>
                <a:cs typeface="Arial" pitchFamily="34" charset="0"/>
              </a:rPr>
              <a:t>Anganwadi </a:t>
            </a:r>
            <a:r>
              <a:rPr lang="en-US" sz="1600" i="1" dirty="0" err="1" smtClean="0">
                <a:solidFill>
                  <a:srgbClr val="FFFF00"/>
                </a:solidFill>
                <a:latin typeface="Arial" pitchFamily="34" charset="0"/>
                <a:cs typeface="Arial" pitchFamily="34" charset="0"/>
              </a:rPr>
              <a:t>Samacharika</a:t>
            </a:r>
            <a:r>
              <a:rPr lang="en-US" sz="1600" dirty="0" smtClean="0">
                <a:solidFill>
                  <a:srgbClr val="FFFF00"/>
                </a:solidFill>
                <a:latin typeface="Arial" pitchFamily="34" charset="0"/>
                <a:cs typeface="Arial" pitchFamily="34" charset="0"/>
              </a:rPr>
              <a:t> covering all important messages. </a:t>
            </a:r>
          </a:p>
          <a:p>
            <a:pPr marL="640080" lvl="1" algn="just" fontAlgn="auto">
              <a:spcAft>
                <a:spcPts val="0"/>
              </a:spcAft>
              <a:buFont typeface="Wingdings" pitchFamily="2" charset="2"/>
              <a:buChar char="§"/>
              <a:defRPr/>
            </a:pPr>
            <a:endParaRPr lang="en-US" sz="1600" dirty="0">
              <a:solidFill>
                <a:srgbClr val="FFFF00"/>
              </a:solidFill>
              <a:latin typeface="Arial" pitchFamily="34" charset="0"/>
              <a:cs typeface="Arial" pitchFamily="34" charset="0"/>
            </a:endParaRPr>
          </a:p>
        </p:txBody>
      </p:sp>
      <p:pic>
        <p:nvPicPr>
          <p:cNvPr id="1638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048000"/>
            <a:ext cx="2819400"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988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pPr fontAlgn="auto">
              <a:spcAft>
                <a:spcPts val="0"/>
              </a:spcAft>
              <a:defRPr/>
            </a:pPr>
            <a:r>
              <a:rPr lang="en-IN" sz="3600" b="1" u="sng" dirty="0" err="1" smtClean="0">
                <a:solidFill>
                  <a:srgbClr val="FFFF00"/>
                </a:solidFill>
                <a:latin typeface="Arial" pitchFamily="34" charset="0"/>
                <a:cs typeface="Arial" pitchFamily="34" charset="0"/>
              </a:rPr>
              <a:t>Janam</a:t>
            </a:r>
            <a:r>
              <a:rPr lang="en-IN" sz="3600" b="1" u="sng" dirty="0" smtClean="0">
                <a:solidFill>
                  <a:srgbClr val="FFFF00"/>
                </a:solidFill>
                <a:latin typeface="Arial" pitchFamily="34" charset="0"/>
                <a:cs typeface="Arial" pitchFamily="34" charset="0"/>
              </a:rPr>
              <a:t> </a:t>
            </a:r>
            <a:r>
              <a:rPr lang="en-IN" sz="3600" b="1" u="sng" dirty="0" err="1" smtClean="0">
                <a:solidFill>
                  <a:srgbClr val="FFFF00"/>
                </a:solidFill>
                <a:latin typeface="Arial" pitchFamily="34" charset="0"/>
                <a:cs typeface="Arial" pitchFamily="34" charset="0"/>
              </a:rPr>
              <a:t>Diwas</a:t>
            </a:r>
            <a:endParaRPr lang="en-US" sz="36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990600"/>
            <a:ext cx="8229600" cy="5562600"/>
          </a:xfrm>
        </p:spPr>
        <p:txBody>
          <a:bodyPr rtlCol="0">
            <a:noAutofit/>
          </a:bodyPr>
          <a:lstStyle/>
          <a:p>
            <a:pPr marL="377825" indent="-285750" algn="just" fontAlgn="auto">
              <a:spcAft>
                <a:spcPts val="0"/>
              </a:spcAft>
              <a:buClr>
                <a:srgbClr val="FFFF00"/>
              </a:buClr>
              <a:buSzPct val="80000"/>
              <a:defRPr/>
            </a:pPr>
            <a:r>
              <a:rPr lang="en-US" sz="1800" b="1" dirty="0" smtClean="0">
                <a:solidFill>
                  <a:srgbClr val="FFFF00"/>
                </a:solidFill>
                <a:latin typeface="Arial" pitchFamily="34" charset="0"/>
                <a:cs typeface="Arial" pitchFamily="34" charset="0"/>
              </a:rPr>
              <a:t>Location 	:	 </a:t>
            </a:r>
            <a:r>
              <a:rPr lang="en-US" sz="1800" dirty="0" smtClean="0">
                <a:solidFill>
                  <a:srgbClr val="FFFF00"/>
                </a:solidFill>
                <a:latin typeface="Arial" pitchFamily="34" charset="0"/>
                <a:cs typeface="Arial" pitchFamily="34" charset="0"/>
              </a:rPr>
              <a:t>Madhya Pradesh </a:t>
            </a:r>
          </a:p>
          <a:p>
            <a:pPr algn="just" fontAlgn="auto">
              <a:spcAft>
                <a:spcPts val="0"/>
              </a:spcAft>
              <a:buClr>
                <a:srgbClr val="FFFF00"/>
              </a:buClr>
              <a:buSzPct val="80000"/>
              <a:defRPr/>
            </a:pPr>
            <a:endParaRPr lang="en-US" sz="1800" dirty="0" smtClean="0">
              <a:solidFill>
                <a:srgbClr val="FFFF00"/>
              </a:solidFill>
              <a:latin typeface="Arial" pitchFamily="34" charset="0"/>
              <a:cs typeface="Arial" pitchFamily="34" charset="0"/>
            </a:endParaRPr>
          </a:p>
          <a:p>
            <a:pPr algn="just" fontAlgn="auto">
              <a:spcAft>
                <a:spcPts val="0"/>
              </a:spcAft>
              <a:buClr>
                <a:srgbClr val="FFFF00"/>
              </a:buClr>
              <a:buSzPct val="80000"/>
              <a:defRPr/>
            </a:pPr>
            <a:r>
              <a:rPr lang="en-US" sz="1800" b="1" dirty="0" smtClean="0">
                <a:solidFill>
                  <a:srgbClr val="FFFF00"/>
                </a:solidFill>
                <a:latin typeface="Arial" pitchFamily="34" charset="0"/>
                <a:cs typeface="Arial" pitchFamily="34" charset="0"/>
              </a:rPr>
              <a:t>Periodicity 	:	 </a:t>
            </a:r>
            <a:r>
              <a:rPr lang="en-IN" sz="1800" dirty="0" smtClean="0">
                <a:solidFill>
                  <a:srgbClr val="FFFF00"/>
                </a:solidFill>
                <a:latin typeface="Arial" pitchFamily="34" charset="0"/>
                <a:cs typeface="Arial" pitchFamily="34" charset="0"/>
              </a:rPr>
              <a:t>3rd Tuesday of every month </a:t>
            </a:r>
          </a:p>
          <a:p>
            <a:pPr algn="just" fontAlgn="auto">
              <a:spcAft>
                <a:spcPts val="0"/>
              </a:spcAft>
              <a:buClr>
                <a:srgbClr val="FFFF00"/>
              </a:buClr>
              <a:buSzPct val="80000"/>
              <a:defRPr/>
            </a:pPr>
            <a:endParaRPr lang="en-IN" sz="1800" dirty="0" smtClean="0">
              <a:solidFill>
                <a:srgbClr val="FFFF00"/>
              </a:solidFill>
              <a:latin typeface="Arial" pitchFamily="34" charset="0"/>
              <a:cs typeface="Arial" pitchFamily="34" charset="0"/>
            </a:endParaRPr>
          </a:p>
          <a:p>
            <a:pPr algn="just" fontAlgn="auto">
              <a:spcAft>
                <a:spcPts val="0"/>
              </a:spcAft>
              <a:buClr>
                <a:srgbClr val="FFFF00"/>
              </a:buClr>
              <a:buSzPct val="80000"/>
              <a:defRPr/>
            </a:pPr>
            <a:r>
              <a:rPr lang="en-IN" sz="1800" b="1" dirty="0" smtClean="0">
                <a:solidFill>
                  <a:srgbClr val="FFFF00"/>
                </a:solidFill>
                <a:latin typeface="Arial" pitchFamily="34" charset="0"/>
                <a:cs typeface="Arial" pitchFamily="34" charset="0"/>
              </a:rPr>
              <a:t>Objective 	: 	</a:t>
            </a:r>
            <a:r>
              <a:rPr lang="en-IN" sz="1600" dirty="0" smtClean="0">
                <a:solidFill>
                  <a:srgbClr val="FFFF00"/>
                </a:solidFill>
                <a:latin typeface="Arial" pitchFamily="34" charset="0"/>
                <a:cs typeface="Arial" pitchFamily="34" charset="0"/>
              </a:rPr>
              <a:t>To celebrate birth-day of all children who were born during 			the month</a:t>
            </a:r>
          </a:p>
          <a:p>
            <a:pPr algn="just" fontAlgn="auto">
              <a:spcAft>
                <a:spcPts val="0"/>
              </a:spcAft>
              <a:buClr>
                <a:srgbClr val="FFC000"/>
              </a:buClr>
              <a:buSzPct val="80000"/>
              <a:defRPr/>
            </a:pPr>
            <a:endParaRPr lang="en-IN" sz="1400" dirty="0" smtClean="0">
              <a:solidFill>
                <a:srgbClr val="FFFF00"/>
              </a:solidFill>
              <a:latin typeface="Arial" pitchFamily="34" charset="0"/>
              <a:cs typeface="Arial" pitchFamily="34" charset="0"/>
            </a:endParaRPr>
          </a:p>
          <a:p>
            <a:pPr algn="just" fontAlgn="auto">
              <a:spcAft>
                <a:spcPts val="0"/>
              </a:spcAft>
              <a:buClr>
                <a:srgbClr val="FFFF00"/>
              </a:buClr>
              <a:buSzPct val="80000"/>
              <a:defRPr/>
            </a:pPr>
            <a:r>
              <a:rPr lang="en-IN" sz="1600" b="1" dirty="0" smtClean="0">
                <a:solidFill>
                  <a:srgbClr val="FFFF00"/>
                </a:solidFill>
                <a:latin typeface="Arial" pitchFamily="34" charset="0"/>
                <a:cs typeface="Arial" pitchFamily="34" charset="0"/>
              </a:rPr>
              <a:t>About the Practice </a:t>
            </a:r>
            <a:r>
              <a:rPr lang="en-IN" sz="1600" dirty="0" smtClean="0">
                <a:solidFill>
                  <a:srgbClr val="FFFF00"/>
                </a:solidFill>
                <a:latin typeface="Arial" pitchFamily="34" charset="0"/>
                <a:cs typeface="Arial" pitchFamily="34" charset="0"/>
              </a:rPr>
              <a:t>: </a:t>
            </a:r>
          </a:p>
          <a:p>
            <a:pPr marL="1663700" indent="-285750" algn="just" fontAlgn="auto">
              <a:spcAft>
                <a:spcPts val="0"/>
              </a:spcAft>
              <a:buClr>
                <a:srgbClr val="FFFF00"/>
              </a:buClr>
              <a:buSzPct val="83000"/>
              <a:buFont typeface="Wingdings" pitchFamily="2" charset="2"/>
              <a:buChar char="§"/>
              <a:defRPr/>
            </a:pPr>
            <a:r>
              <a:rPr lang="en-IN" sz="1600" dirty="0" smtClean="0">
                <a:solidFill>
                  <a:srgbClr val="FFFF00"/>
                </a:solidFill>
                <a:latin typeface="Arial" pitchFamily="34" charset="0"/>
                <a:cs typeface="Arial" pitchFamily="34" charset="0"/>
              </a:rPr>
              <a:t>Weight of the children are taken and recorded on a register.</a:t>
            </a:r>
          </a:p>
          <a:p>
            <a:pPr marL="1663700" indent="-285750" algn="just" fontAlgn="auto">
              <a:spcAft>
                <a:spcPts val="0"/>
              </a:spcAft>
              <a:buClr>
                <a:srgbClr val="FFFF00"/>
              </a:buClr>
              <a:buSzPct val="83000"/>
              <a:buFont typeface="Wingdings" pitchFamily="2" charset="2"/>
              <a:buChar char="§"/>
              <a:defRPr/>
            </a:pPr>
            <a:endParaRPr lang="en-IN" sz="1600" dirty="0" smtClean="0">
              <a:solidFill>
                <a:srgbClr val="FFFF00"/>
              </a:solidFill>
              <a:latin typeface="Arial" pitchFamily="34" charset="0"/>
              <a:cs typeface="Arial" pitchFamily="34" charset="0"/>
            </a:endParaRPr>
          </a:p>
          <a:p>
            <a:pPr marL="1663700" indent="-285750" algn="just" fontAlgn="auto">
              <a:spcAft>
                <a:spcPts val="0"/>
              </a:spcAft>
              <a:buClr>
                <a:srgbClr val="FFFF00"/>
              </a:buClr>
              <a:buSzPct val="83000"/>
              <a:buFont typeface="Wingdings" pitchFamily="2" charset="2"/>
              <a:buChar char="§"/>
              <a:defRPr/>
            </a:pPr>
            <a:r>
              <a:rPr lang="en-IN" sz="1600" dirty="0" smtClean="0">
                <a:solidFill>
                  <a:srgbClr val="FFFF00"/>
                </a:solidFill>
                <a:latin typeface="Arial" pitchFamily="34" charset="0"/>
                <a:cs typeface="Arial" pitchFamily="34" charset="0"/>
              </a:rPr>
              <a:t>Immunization status of children is checked</a:t>
            </a:r>
          </a:p>
          <a:p>
            <a:pPr marL="1663700" indent="-285750" algn="just" fontAlgn="auto">
              <a:spcAft>
                <a:spcPts val="0"/>
              </a:spcAft>
              <a:buClr>
                <a:srgbClr val="FFFF00"/>
              </a:buClr>
              <a:buSzPct val="83000"/>
              <a:buFont typeface="Wingdings" pitchFamily="2" charset="2"/>
              <a:buChar char="§"/>
              <a:defRPr/>
            </a:pPr>
            <a:endParaRPr lang="en-IN" sz="1600" dirty="0" smtClean="0">
              <a:solidFill>
                <a:srgbClr val="FFFF00"/>
              </a:solidFill>
              <a:latin typeface="Arial" pitchFamily="34" charset="0"/>
              <a:cs typeface="Arial" pitchFamily="34" charset="0"/>
            </a:endParaRPr>
          </a:p>
          <a:p>
            <a:pPr marL="1663700" indent="-285750" algn="just" fontAlgn="auto">
              <a:spcAft>
                <a:spcPts val="0"/>
              </a:spcAft>
              <a:buClr>
                <a:srgbClr val="FFFF00"/>
              </a:buClr>
              <a:buSzPct val="83000"/>
              <a:buFont typeface="Wingdings" pitchFamily="2" charset="2"/>
              <a:buChar char="§"/>
              <a:defRPr/>
            </a:pPr>
            <a:r>
              <a:rPr lang="en-IN" sz="1600" dirty="0" smtClean="0">
                <a:solidFill>
                  <a:srgbClr val="FFFF00"/>
                </a:solidFill>
                <a:latin typeface="Arial" pitchFamily="34" charset="0"/>
                <a:cs typeface="Arial" pitchFamily="34" charset="0"/>
              </a:rPr>
              <a:t>Children who have not completed primary vaccination (BCG, three doses of DPT and Polio, and Measles) are referred to NHD camps for scheduled immunization doses.</a:t>
            </a:r>
          </a:p>
          <a:p>
            <a:pPr marL="1663700" indent="-285750" algn="just" fontAlgn="auto">
              <a:spcAft>
                <a:spcPts val="0"/>
              </a:spcAft>
              <a:buClr>
                <a:srgbClr val="FFFF00"/>
              </a:buClr>
              <a:buSzPct val="83000"/>
              <a:buFont typeface="Wingdings" pitchFamily="2" charset="2"/>
              <a:buChar char="§"/>
              <a:defRPr/>
            </a:pPr>
            <a:endParaRPr lang="en-IN" sz="1600" dirty="0" smtClean="0">
              <a:solidFill>
                <a:srgbClr val="FFFF00"/>
              </a:solidFill>
              <a:latin typeface="Arial" pitchFamily="34" charset="0"/>
              <a:cs typeface="Arial" pitchFamily="34" charset="0"/>
            </a:endParaRPr>
          </a:p>
          <a:p>
            <a:pPr marL="1663700" indent="-285750" algn="just" fontAlgn="auto">
              <a:spcAft>
                <a:spcPts val="0"/>
              </a:spcAft>
              <a:buClr>
                <a:srgbClr val="FFFF00"/>
              </a:buClr>
              <a:buSzPct val="83000"/>
              <a:buFont typeface="Wingdings" pitchFamily="2" charset="2"/>
              <a:buChar char="§"/>
              <a:defRPr/>
            </a:pPr>
            <a:r>
              <a:rPr lang="en-IN" sz="1600" dirty="0" smtClean="0">
                <a:solidFill>
                  <a:srgbClr val="FFFF00"/>
                </a:solidFill>
                <a:latin typeface="Arial" pitchFamily="34" charset="0"/>
                <a:cs typeface="Arial" pitchFamily="34" charset="0"/>
              </a:rPr>
              <a:t>Children whose birth day falls during the month are offered birthday gifts</a:t>
            </a:r>
            <a:endParaRPr lang="en-US" sz="1600" dirty="0" smtClean="0">
              <a:solidFill>
                <a:srgbClr val="FFFF00"/>
              </a:solidFill>
              <a:latin typeface="Arial" pitchFamily="34" charset="0"/>
              <a:cs typeface="Arial" pitchFamily="34" charset="0"/>
            </a:endParaRPr>
          </a:p>
          <a:p>
            <a:pPr fontAlgn="auto">
              <a:spcAft>
                <a:spcPts val="0"/>
              </a:spcAft>
              <a:buFont typeface="Wingdings" pitchFamily="2" charset="2"/>
              <a:buChar char="§"/>
              <a:defRPr/>
            </a:pPr>
            <a:endParaRPr lang="en-US" sz="18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739680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09600"/>
          </a:xfrm>
        </p:spPr>
        <p:txBody>
          <a:bodyPr>
            <a:normAutofit/>
          </a:bodyPr>
          <a:lstStyle/>
          <a:p>
            <a:pPr fontAlgn="auto">
              <a:spcAft>
                <a:spcPts val="0"/>
              </a:spcAft>
              <a:defRPr/>
            </a:pPr>
            <a:r>
              <a:rPr lang="en-US" sz="2800" b="1" dirty="0" smtClean="0">
                <a:solidFill>
                  <a:srgbClr val="FFFF00"/>
                </a:solidFill>
                <a:latin typeface="Arial" pitchFamily="34" charset="0"/>
                <a:cs typeface="Arial" pitchFamily="34" charset="0"/>
              </a:rPr>
              <a:t>Celebration of Nutrition and Health Day</a:t>
            </a:r>
            <a:endParaRPr lang="en-US" sz="2800" b="1" dirty="0">
              <a:solidFill>
                <a:srgbClr val="FFFF00"/>
              </a:solidFill>
              <a:latin typeface="Arial" pitchFamily="34" charset="0"/>
              <a:cs typeface="Arial" pitchFamily="34" charset="0"/>
            </a:endParaRPr>
          </a:p>
        </p:txBody>
      </p:sp>
      <p:sp>
        <p:nvSpPr>
          <p:cNvPr id="2" name="Content Placeholder 1"/>
          <p:cNvSpPr>
            <a:spLocks noGrp="1"/>
          </p:cNvSpPr>
          <p:nvPr>
            <p:ph idx="1"/>
          </p:nvPr>
        </p:nvSpPr>
        <p:spPr>
          <a:xfrm>
            <a:off x="457200" y="990600"/>
            <a:ext cx="8229600" cy="5638800"/>
          </a:xfrm>
        </p:spPr>
        <p:txBody>
          <a:bodyPr rtlCol="0">
            <a:noAutofit/>
          </a:bodyPr>
          <a:lstStyle/>
          <a:p>
            <a:pPr algn="just" fontAlgn="auto">
              <a:spcAft>
                <a:spcPts val="0"/>
              </a:spcAft>
              <a:buClr>
                <a:srgbClr val="FFFF00"/>
              </a:buClr>
              <a:buSzPct val="100000"/>
              <a:defRPr/>
            </a:pPr>
            <a:r>
              <a:rPr lang="en-US" sz="1600" b="1" dirty="0" smtClean="0">
                <a:solidFill>
                  <a:srgbClr val="FFFF00"/>
                </a:solidFill>
                <a:latin typeface="Arial" pitchFamily="34" charset="0"/>
                <a:cs typeface="Arial" pitchFamily="34" charset="0"/>
              </a:rPr>
              <a:t>Location </a:t>
            </a:r>
            <a:r>
              <a:rPr lang="en-US" sz="1400" dirty="0" smtClean="0">
                <a:solidFill>
                  <a:srgbClr val="FFFF00"/>
                </a:solidFill>
                <a:latin typeface="Arial" pitchFamily="34" charset="0"/>
                <a:cs typeface="Arial" pitchFamily="34" charset="0"/>
              </a:rPr>
              <a:t>		: 	</a:t>
            </a:r>
            <a:r>
              <a:rPr lang="en-US" sz="1800" dirty="0" smtClean="0">
                <a:solidFill>
                  <a:srgbClr val="FFFF00"/>
                </a:solidFill>
                <a:latin typeface="Arial" pitchFamily="34" charset="0"/>
                <a:cs typeface="Arial" pitchFamily="34" charset="0"/>
              </a:rPr>
              <a:t>Andhra Pradesh </a:t>
            </a:r>
          </a:p>
          <a:p>
            <a:pPr algn="just" fontAlgn="auto">
              <a:spcAft>
                <a:spcPts val="0"/>
              </a:spcAft>
              <a:buClr>
                <a:srgbClr val="FFFF00"/>
              </a:buClr>
              <a:buSzPct val="100000"/>
              <a:defRPr/>
            </a:pPr>
            <a:endParaRPr lang="en-US" sz="1400" dirty="0" smtClean="0">
              <a:solidFill>
                <a:srgbClr val="FFFF00"/>
              </a:solidFill>
              <a:latin typeface="Arial" pitchFamily="34" charset="0"/>
              <a:cs typeface="Arial" pitchFamily="34" charset="0"/>
            </a:endParaRPr>
          </a:p>
          <a:p>
            <a:pPr algn="just" fontAlgn="auto">
              <a:spcAft>
                <a:spcPts val="0"/>
              </a:spcAft>
              <a:buClr>
                <a:srgbClr val="FFFF00"/>
              </a:buClr>
              <a:buSzPct val="104000"/>
              <a:defRPr/>
            </a:pPr>
            <a:r>
              <a:rPr lang="en-US" sz="1400" b="1" dirty="0" smtClean="0">
                <a:solidFill>
                  <a:srgbClr val="FFFF00"/>
                </a:solidFill>
                <a:latin typeface="Arial" pitchFamily="34" charset="0"/>
                <a:cs typeface="Arial" pitchFamily="34" charset="0"/>
              </a:rPr>
              <a:t>About</a:t>
            </a:r>
            <a:r>
              <a:rPr lang="en-US" sz="1600" b="1" dirty="0" smtClean="0">
                <a:solidFill>
                  <a:srgbClr val="FFFF00"/>
                </a:solidFill>
                <a:latin typeface="Arial" pitchFamily="34" charset="0"/>
                <a:cs typeface="Arial" pitchFamily="34" charset="0"/>
              </a:rPr>
              <a:t> the Practice </a:t>
            </a:r>
            <a:r>
              <a:rPr lang="en-US" sz="1600" dirty="0" smtClean="0">
                <a:solidFill>
                  <a:srgbClr val="FFFF00"/>
                </a:solidFill>
                <a:latin typeface="Arial" pitchFamily="34" charset="0"/>
                <a:cs typeface="Arial" pitchFamily="34" charset="0"/>
              </a:rPr>
              <a:t>	: </a:t>
            </a:r>
            <a:endParaRPr lang="en-US" sz="1600" dirty="0">
              <a:solidFill>
                <a:srgbClr val="FFFF00"/>
              </a:solidFill>
              <a:latin typeface="Arial" pitchFamily="34" charset="0"/>
              <a:cs typeface="Arial" pitchFamily="34" charset="0"/>
            </a:endParaRPr>
          </a:p>
          <a:p>
            <a:pPr algn="just" fontAlgn="auto">
              <a:spcAft>
                <a:spcPts val="0"/>
              </a:spcAft>
              <a:buClr>
                <a:srgbClr val="FFFF00"/>
              </a:buClr>
              <a:buSzPct val="69000"/>
              <a:buFont typeface="Wingdings" pitchFamily="2" charset="2"/>
              <a:buChar char="§"/>
              <a:defRPr/>
            </a:pPr>
            <a:endParaRPr lang="en-US" sz="1600" dirty="0" smtClean="0">
              <a:solidFill>
                <a:srgbClr val="FFFF00"/>
              </a:solidFill>
              <a:latin typeface="Arial" pitchFamily="34" charset="0"/>
              <a:cs typeface="Arial" pitchFamily="34" charset="0"/>
            </a:endParaRPr>
          </a:p>
          <a:p>
            <a:pPr marL="2778125" indent="-355600" algn="just" fontAlgn="auto">
              <a:spcAft>
                <a:spcPts val="0"/>
              </a:spcAft>
              <a:buClr>
                <a:srgbClr val="FFFF00"/>
              </a:buClr>
              <a:buFont typeface="Wingdings" pitchFamily="2" charset="2"/>
              <a:buChar char="§"/>
              <a:defRPr/>
            </a:pPr>
            <a:r>
              <a:rPr lang="en-US" sz="1400" dirty="0" smtClean="0">
                <a:solidFill>
                  <a:srgbClr val="FFFF00"/>
                </a:solidFill>
                <a:latin typeface="Arial" pitchFamily="34" charset="0"/>
                <a:cs typeface="Arial" pitchFamily="34" charset="0"/>
              </a:rPr>
              <a:t>Nutrition and Health Day is being </a:t>
            </a:r>
            <a:r>
              <a:rPr lang="en-US" sz="1400" dirty="0" err="1" smtClean="0">
                <a:solidFill>
                  <a:srgbClr val="FFFF00"/>
                </a:solidFill>
                <a:latin typeface="Arial" pitchFamily="34" charset="0"/>
                <a:cs typeface="Arial" pitchFamily="34" charset="0"/>
              </a:rPr>
              <a:t>organised</a:t>
            </a:r>
            <a:r>
              <a:rPr lang="en-US" sz="1400" dirty="0" smtClean="0">
                <a:solidFill>
                  <a:srgbClr val="FFFF00"/>
                </a:solidFill>
                <a:latin typeface="Arial" pitchFamily="34" charset="0"/>
                <a:cs typeface="Arial" pitchFamily="34" charset="0"/>
              </a:rPr>
              <a:t> every month in each AWC on a fixed day and at fixed time so as to ensure the coverage of all vulnerable pregnant and lactating women and children less than three years.</a:t>
            </a:r>
          </a:p>
          <a:p>
            <a:pPr algn="just" fontAlgn="auto">
              <a:spcAft>
                <a:spcPts val="0"/>
              </a:spcAft>
              <a:buClr>
                <a:schemeClr val="tx1"/>
              </a:buClr>
              <a:buFont typeface="Wingdings" pitchFamily="2" charset="2"/>
              <a:buChar char="§"/>
              <a:defRPr/>
            </a:pPr>
            <a:endParaRPr lang="en-US" sz="1400" dirty="0" smtClean="0">
              <a:solidFill>
                <a:srgbClr val="FFFF00"/>
              </a:solidFill>
              <a:latin typeface="Arial" pitchFamily="34" charset="0"/>
              <a:cs typeface="Arial" pitchFamily="34" charset="0"/>
            </a:endParaRPr>
          </a:p>
          <a:p>
            <a:pPr marL="2795588" algn="just" fontAlgn="auto">
              <a:spcAft>
                <a:spcPts val="0"/>
              </a:spcAft>
              <a:buClr>
                <a:srgbClr val="FFFF00"/>
              </a:buClr>
              <a:buFont typeface="Wingdings" pitchFamily="2" charset="2"/>
              <a:buChar char="§"/>
              <a:defRPr/>
            </a:pPr>
            <a:r>
              <a:rPr lang="en-US" sz="1400" dirty="0" smtClean="0">
                <a:solidFill>
                  <a:srgbClr val="FFFF00"/>
                </a:solidFill>
                <a:latin typeface="Arial" pitchFamily="34" charset="0"/>
                <a:cs typeface="Arial" pitchFamily="34" charset="0"/>
              </a:rPr>
              <a:t>On this day, besides providing periodic ICDS services , </a:t>
            </a:r>
            <a:r>
              <a:rPr lang="en-US" sz="1400" dirty="0" err="1" smtClean="0">
                <a:solidFill>
                  <a:srgbClr val="FFFF00"/>
                </a:solidFill>
                <a:latin typeface="Arial" pitchFamily="34" charset="0"/>
                <a:cs typeface="Arial" pitchFamily="34" charset="0"/>
              </a:rPr>
              <a:t>Kalajathas</a:t>
            </a:r>
            <a:r>
              <a:rPr lang="en-US" sz="1400" dirty="0" smtClean="0">
                <a:solidFill>
                  <a:srgbClr val="FFFF00"/>
                </a:solidFill>
                <a:latin typeface="Arial" pitchFamily="34" charset="0"/>
                <a:cs typeface="Arial" pitchFamily="34" charset="0"/>
              </a:rPr>
              <a:t> /Street Plays, Puppet shows, Films, Songs, Drama etc. are also being </a:t>
            </a:r>
            <a:r>
              <a:rPr lang="en-US" sz="1400" dirty="0" err="1" smtClean="0">
                <a:solidFill>
                  <a:srgbClr val="FFFF00"/>
                </a:solidFill>
                <a:latin typeface="Arial" pitchFamily="34" charset="0"/>
                <a:cs typeface="Arial" pitchFamily="34" charset="0"/>
              </a:rPr>
              <a:t>organised</a:t>
            </a:r>
            <a:r>
              <a:rPr lang="en-US" sz="1400" dirty="0" smtClean="0">
                <a:solidFill>
                  <a:srgbClr val="FFFF00"/>
                </a:solidFill>
                <a:latin typeface="Arial" pitchFamily="34" charset="0"/>
                <a:cs typeface="Arial" pitchFamily="34" charset="0"/>
              </a:rPr>
              <a:t> on specific themes or topics covering various aspects of  nutrition, feeding methods, child growth etc. </a:t>
            </a:r>
          </a:p>
          <a:p>
            <a:pPr marL="2452688" indent="0" algn="just" fontAlgn="auto">
              <a:spcAft>
                <a:spcPts val="0"/>
              </a:spcAft>
              <a:buClr>
                <a:schemeClr val="tx1"/>
              </a:buClr>
              <a:buFont typeface="Wingdings" pitchFamily="2" charset="2"/>
              <a:buNone/>
              <a:defRPr/>
            </a:pPr>
            <a:endParaRPr lang="en-US" sz="1400" dirty="0" smtClean="0">
              <a:solidFill>
                <a:srgbClr val="FFFF00"/>
              </a:solidFill>
              <a:latin typeface="Arial" pitchFamily="34" charset="0"/>
              <a:cs typeface="Arial" pitchFamily="34" charset="0"/>
            </a:endParaRPr>
          </a:p>
          <a:p>
            <a:pPr marL="2795588" algn="just" fontAlgn="auto">
              <a:spcAft>
                <a:spcPts val="0"/>
              </a:spcAft>
              <a:buClr>
                <a:srgbClr val="FFFF00"/>
              </a:buClr>
              <a:buFont typeface="Wingdings" pitchFamily="2" charset="2"/>
              <a:buChar char="§"/>
              <a:defRPr/>
            </a:pPr>
            <a:r>
              <a:rPr lang="en-US" sz="1400" dirty="0" smtClean="0">
                <a:solidFill>
                  <a:srgbClr val="FFFF00"/>
                </a:solidFill>
                <a:latin typeface="Arial" pitchFamily="34" charset="0"/>
                <a:cs typeface="Arial" pitchFamily="34" charset="0"/>
              </a:rPr>
              <a:t>Advertisements through pillar boards, and through set of charts on pregnancy care, exclusive breast feeding, weaning foods, </a:t>
            </a:r>
            <a:r>
              <a:rPr lang="en-US" sz="1400" dirty="0" err="1" smtClean="0">
                <a:solidFill>
                  <a:srgbClr val="FFFF00"/>
                </a:solidFill>
                <a:latin typeface="Arial" pitchFamily="34" charset="0"/>
                <a:cs typeface="Arial" pitchFamily="34" charset="0"/>
              </a:rPr>
              <a:t>immunisation</a:t>
            </a:r>
            <a:r>
              <a:rPr lang="en-US" sz="1400" dirty="0" smtClean="0">
                <a:solidFill>
                  <a:srgbClr val="FFFF00"/>
                </a:solidFill>
                <a:latin typeface="Arial" pitchFamily="34" charset="0"/>
                <a:cs typeface="Arial" pitchFamily="34" charset="0"/>
              </a:rPr>
              <a:t> etc. are also being taken up. </a:t>
            </a:r>
          </a:p>
          <a:p>
            <a:pPr algn="just" fontAlgn="auto">
              <a:spcAft>
                <a:spcPts val="0"/>
              </a:spcAft>
              <a:buClr>
                <a:srgbClr val="FFFF00"/>
              </a:buClr>
              <a:defRPr/>
            </a:pPr>
            <a:r>
              <a:rPr lang="en-US" sz="1600" dirty="0" smtClean="0">
                <a:solidFill>
                  <a:srgbClr val="FFFF00"/>
                </a:solidFill>
                <a:latin typeface="Arial" pitchFamily="34" charset="0"/>
                <a:cs typeface="Arial" pitchFamily="34" charset="0"/>
              </a:rPr>
              <a:t>Outcome </a:t>
            </a:r>
            <a:r>
              <a:rPr lang="en-US" sz="1400" dirty="0" smtClean="0">
                <a:solidFill>
                  <a:srgbClr val="FFFF00"/>
                </a:solidFill>
                <a:latin typeface="Arial" pitchFamily="34" charset="0"/>
                <a:cs typeface="Arial" pitchFamily="34" charset="0"/>
              </a:rPr>
              <a:t>	</a:t>
            </a:r>
            <a:r>
              <a:rPr lang="en-US" sz="1400" dirty="0">
                <a:solidFill>
                  <a:srgbClr val="FFFF00"/>
                </a:solidFill>
                <a:latin typeface="Arial" pitchFamily="34" charset="0"/>
                <a:cs typeface="Arial" pitchFamily="34" charset="0"/>
              </a:rPr>
              <a:t> </a:t>
            </a:r>
            <a:r>
              <a:rPr lang="en-US" sz="1400" dirty="0" smtClean="0">
                <a:solidFill>
                  <a:srgbClr val="FFFF00"/>
                </a:solidFill>
                <a:latin typeface="Arial" pitchFamily="34" charset="0"/>
                <a:cs typeface="Arial" pitchFamily="34" charset="0"/>
              </a:rPr>
              <a:t>             : </a:t>
            </a:r>
          </a:p>
          <a:p>
            <a:pPr marL="2795588" algn="just" fontAlgn="auto">
              <a:spcAft>
                <a:spcPts val="0"/>
              </a:spcAft>
              <a:buClr>
                <a:srgbClr val="FFFF00"/>
              </a:buClr>
              <a:buFont typeface="Wingdings" pitchFamily="2" charset="2"/>
              <a:buChar char="§"/>
              <a:defRPr/>
            </a:pPr>
            <a:r>
              <a:rPr lang="en-US" sz="1400" dirty="0" smtClean="0">
                <a:solidFill>
                  <a:srgbClr val="FFFF00"/>
                </a:solidFill>
                <a:latin typeface="Arial" pitchFamily="34" charset="0"/>
                <a:cs typeface="Arial" pitchFamily="34" charset="0"/>
              </a:rPr>
              <a:t>The practice has improved the quality service delivery as well as coverage of beneficiaries. </a:t>
            </a:r>
          </a:p>
          <a:p>
            <a:pPr marL="2452688" indent="0" algn="just" fontAlgn="auto">
              <a:spcAft>
                <a:spcPts val="0"/>
              </a:spcAft>
              <a:buClr>
                <a:schemeClr val="tx1"/>
              </a:buClr>
              <a:buFont typeface="Wingdings" pitchFamily="2" charset="2"/>
              <a:buNone/>
              <a:defRPr/>
            </a:pPr>
            <a:endParaRPr lang="en-US" sz="1400" dirty="0" smtClean="0">
              <a:solidFill>
                <a:srgbClr val="FFFF00"/>
              </a:solidFill>
              <a:latin typeface="Arial" pitchFamily="34" charset="0"/>
              <a:cs typeface="Arial" pitchFamily="34" charset="0"/>
            </a:endParaRPr>
          </a:p>
          <a:p>
            <a:pPr marL="2795588" algn="just" fontAlgn="auto">
              <a:spcAft>
                <a:spcPts val="0"/>
              </a:spcAft>
              <a:buClr>
                <a:srgbClr val="FFFF00"/>
              </a:buClr>
              <a:buFont typeface="Wingdings" pitchFamily="2" charset="2"/>
              <a:buChar char="§"/>
              <a:defRPr/>
            </a:pPr>
            <a:r>
              <a:rPr lang="en-US" sz="1400" dirty="0" smtClean="0">
                <a:solidFill>
                  <a:srgbClr val="FFFF00"/>
                </a:solidFill>
                <a:latin typeface="Arial" pitchFamily="34" charset="0"/>
                <a:cs typeface="Arial" pitchFamily="34" charset="0"/>
              </a:rPr>
              <a:t>Improvement in </a:t>
            </a:r>
            <a:r>
              <a:rPr lang="en-US" sz="1400" dirty="0" err="1" smtClean="0">
                <a:solidFill>
                  <a:srgbClr val="FFFF00"/>
                </a:solidFill>
                <a:latin typeface="Arial" pitchFamily="34" charset="0"/>
                <a:cs typeface="Arial" pitchFamily="34" charset="0"/>
              </a:rPr>
              <a:t>behaviour</a:t>
            </a:r>
            <a:r>
              <a:rPr lang="en-US" sz="1400" dirty="0" smtClean="0">
                <a:solidFill>
                  <a:srgbClr val="FFFF00"/>
                </a:solidFill>
                <a:latin typeface="Arial" pitchFamily="34" charset="0"/>
                <a:cs typeface="Arial" pitchFamily="34" charset="0"/>
              </a:rPr>
              <a:t> change and in nutritional status of beneficiaries has also been observed.</a:t>
            </a:r>
          </a:p>
          <a:p>
            <a:pPr algn="just" fontAlgn="auto">
              <a:spcAft>
                <a:spcPts val="0"/>
              </a:spcAft>
              <a:buClr>
                <a:schemeClr val="tx1"/>
              </a:buClr>
              <a:buFont typeface="Arial" pitchFamily="34" charset="0"/>
              <a:buChar char="•"/>
              <a:defRPr/>
            </a:pPr>
            <a:endParaRPr lang="en-US" sz="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318917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52425" y="228600"/>
            <a:ext cx="8229600" cy="609600"/>
          </a:xfrm>
        </p:spPr>
        <p:txBody>
          <a:bodyPr>
            <a:noAutofit/>
          </a:bodyPr>
          <a:lstStyle/>
          <a:p>
            <a:pPr fontAlgn="auto">
              <a:spcAft>
                <a:spcPts val="0"/>
              </a:spcAft>
              <a:defRPr/>
            </a:pPr>
            <a:r>
              <a:rPr lang="en-US" sz="2400" b="1" dirty="0" err="1" smtClean="0">
                <a:solidFill>
                  <a:srgbClr val="FFFF00"/>
                </a:solidFill>
                <a:latin typeface="Arial" pitchFamily="34" charset="0"/>
                <a:cs typeface="Arial" pitchFamily="34" charset="0"/>
              </a:rPr>
              <a:t>Rasoi</a:t>
            </a:r>
            <a:r>
              <a:rPr lang="en-US" sz="2400" b="1" dirty="0" smtClean="0">
                <a:solidFill>
                  <a:srgbClr val="FFFF00"/>
                </a:solidFill>
                <a:latin typeface="Arial" pitchFamily="34" charset="0"/>
                <a:cs typeface="Arial" pitchFamily="34" charset="0"/>
              </a:rPr>
              <a:t> Show in Gujarat&amp; Ration Card to SNP Beneficiaries in Andhra Pradesh</a:t>
            </a:r>
            <a:endParaRPr lang="en-US" sz="2400" b="1" dirty="0">
              <a:solidFill>
                <a:srgbClr val="FFFF00"/>
              </a:solidFill>
              <a:latin typeface="Arial" pitchFamily="34" charset="0"/>
              <a:cs typeface="Arial" pitchFamily="34" charset="0"/>
            </a:endParaRPr>
          </a:p>
        </p:txBody>
      </p:sp>
      <p:sp>
        <p:nvSpPr>
          <p:cNvPr id="2" name="Content Placeholder 1"/>
          <p:cNvSpPr>
            <a:spLocks noGrp="1"/>
          </p:cNvSpPr>
          <p:nvPr>
            <p:ph idx="1"/>
          </p:nvPr>
        </p:nvSpPr>
        <p:spPr>
          <a:xfrm>
            <a:off x="381000" y="1143000"/>
            <a:ext cx="8229600" cy="5321300"/>
          </a:xfrm>
        </p:spPr>
        <p:txBody>
          <a:bodyPr rtlCol="0">
            <a:normAutofit/>
          </a:bodyPr>
          <a:lstStyle/>
          <a:p>
            <a:pPr marL="0" indent="0" algn="just" fontAlgn="auto">
              <a:spcAft>
                <a:spcPts val="0"/>
              </a:spcAft>
              <a:buClr>
                <a:schemeClr val="tx1"/>
              </a:buClr>
              <a:buFont typeface="Wingdings" pitchFamily="2" charset="2"/>
              <a:buNone/>
              <a:defRPr/>
            </a:pPr>
            <a:r>
              <a:rPr lang="en-US" sz="1800" b="1" dirty="0" err="1" smtClean="0">
                <a:latin typeface="Arial" pitchFamily="34" charset="0"/>
                <a:cs typeface="Arial" pitchFamily="34" charset="0"/>
              </a:rPr>
              <a:t>Rasoi</a:t>
            </a:r>
            <a:r>
              <a:rPr lang="en-US" sz="1800" b="1" dirty="0" smtClean="0">
                <a:latin typeface="Arial" pitchFamily="34" charset="0"/>
                <a:cs typeface="Arial" pitchFamily="34" charset="0"/>
              </a:rPr>
              <a:t> Show (Gujarat)</a:t>
            </a:r>
          </a:p>
          <a:p>
            <a:pPr marL="0" indent="0" algn="just" fontAlgn="auto">
              <a:spcAft>
                <a:spcPts val="0"/>
              </a:spcAft>
              <a:buClr>
                <a:schemeClr val="tx1"/>
              </a:buClr>
              <a:buFont typeface="Wingdings" pitchFamily="2" charset="2"/>
              <a:buNone/>
              <a:defRPr/>
            </a:pPr>
            <a:endParaRPr lang="en-US" sz="1600" b="1" dirty="0" smtClean="0">
              <a:solidFill>
                <a:srgbClr val="C00000"/>
              </a:solidFill>
              <a:latin typeface="Arial" pitchFamily="34" charset="0"/>
              <a:cs typeface="Arial" pitchFamily="34" charset="0"/>
            </a:endParaRPr>
          </a:p>
          <a:p>
            <a:pPr algn="just" fontAlgn="auto">
              <a:spcAft>
                <a:spcPts val="0"/>
              </a:spcAft>
              <a:buClr>
                <a:srgbClr val="FFFF00"/>
              </a:buClr>
              <a:defRPr/>
            </a:pPr>
            <a:r>
              <a:rPr lang="en-US" sz="1600" dirty="0" smtClean="0">
                <a:solidFill>
                  <a:srgbClr val="FFFF00"/>
                </a:solidFill>
                <a:latin typeface="Arial" pitchFamily="34" charset="0"/>
                <a:cs typeface="Arial" pitchFamily="34" charset="0"/>
              </a:rPr>
              <a:t>Objectives 	</a:t>
            </a:r>
            <a:r>
              <a:rPr lang="en-US" sz="1600" dirty="0">
                <a:solidFill>
                  <a:srgbClr val="FFFF00"/>
                </a:solidFill>
                <a:latin typeface="Arial" pitchFamily="34" charset="0"/>
                <a:cs typeface="Arial" pitchFamily="34" charset="0"/>
              </a:rPr>
              <a:t>:</a:t>
            </a:r>
            <a:r>
              <a:rPr lang="en-US" sz="1600" dirty="0" smtClean="0">
                <a:solidFill>
                  <a:srgbClr val="FFFF00"/>
                </a:solidFill>
                <a:latin typeface="Arial" pitchFamily="34" charset="0"/>
                <a:cs typeface="Arial" pitchFamily="34" charset="0"/>
              </a:rPr>
              <a:t> To orient the ICDS beneficiaries about the nutritional benefits of </a:t>
            </a:r>
          </a:p>
          <a:p>
            <a:pPr marL="0" indent="0" algn="just" fontAlgn="auto">
              <a:spcAft>
                <a:spcPts val="0"/>
              </a:spcAft>
              <a:buClr>
                <a:schemeClr val="tx1"/>
              </a:buClr>
              <a:buNone/>
              <a:defRPr/>
            </a:pPr>
            <a:r>
              <a:rPr lang="en-US" sz="1600" dirty="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                                 Pre-mix packets being given as THR and various types of recipes </a:t>
            </a:r>
          </a:p>
          <a:p>
            <a:pPr algn="just" fontAlgn="auto">
              <a:spcAft>
                <a:spcPts val="0"/>
              </a:spcAft>
              <a:buClr>
                <a:schemeClr val="tx1"/>
              </a:buClr>
              <a:defRPr/>
            </a:pPr>
            <a:endParaRPr lang="en-US" sz="1600" dirty="0" smtClean="0">
              <a:solidFill>
                <a:srgbClr val="FFFF00"/>
              </a:solidFill>
              <a:latin typeface="Arial" pitchFamily="34" charset="0"/>
              <a:cs typeface="Arial" pitchFamily="34" charset="0"/>
            </a:endParaRPr>
          </a:p>
          <a:p>
            <a:pPr algn="just" fontAlgn="auto">
              <a:spcAft>
                <a:spcPts val="0"/>
              </a:spcAft>
              <a:buClr>
                <a:srgbClr val="FFFF00"/>
              </a:buClr>
              <a:defRPr/>
            </a:pPr>
            <a:r>
              <a:rPr lang="en-US" sz="1600" dirty="0" smtClean="0">
                <a:solidFill>
                  <a:srgbClr val="FFFF00"/>
                </a:solidFill>
                <a:latin typeface="Arial" pitchFamily="34" charset="0"/>
                <a:cs typeface="Arial" pitchFamily="34" charset="0"/>
              </a:rPr>
              <a:t>Periodicity          : On every 2</a:t>
            </a:r>
            <a:r>
              <a:rPr lang="en-US" sz="1600" baseline="30000" dirty="0" smtClean="0">
                <a:solidFill>
                  <a:srgbClr val="FFFF00"/>
                </a:solidFill>
                <a:latin typeface="Arial" pitchFamily="34" charset="0"/>
                <a:cs typeface="Arial" pitchFamily="34" charset="0"/>
              </a:rPr>
              <a:t>nd</a:t>
            </a:r>
            <a:r>
              <a:rPr lang="en-US" sz="1600" dirty="0" smtClean="0">
                <a:solidFill>
                  <a:srgbClr val="FFFF00"/>
                </a:solidFill>
                <a:latin typeface="Arial" pitchFamily="34" charset="0"/>
                <a:cs typeface="Arial" pitchFamily="34" charset="0"/>
              </a:rPr>
              <a:t> Thursday of the month.</a:t>
            </a:r>
          </a:p>
          <a:p>
            <a:pPr marL="0" indent="0" algn="just" fontAlgn="auto">
              <a:spcAft>
                <a:spcPts val="0"/>
              </a:spcAft>
              <a:buClr>
                <a:schemeClr val="tx1"/>
              </a:buClr>
              <a:buNone/>
              <a:defRPr/>
            </a:pPr>
            <a:r>
              <a:rPr lang="en-US" sz="1600" dirty="0" smtClean="0">
                <a:solidFill>
                  <a:srgbClr val="FFFF00"/>
                </a:solidFill>
                <a:latin typeface="Arial" pitchFamily="34" charset="0"/>
                <a:cs typeface="Arial" pitchFamily="34" charset="0"/>
              </a:rPr>
              <a:t> </a:t>
            </a:r>
          </a:p>
          <a:p>
            <a:pPr algn="just" fontAlgn="auto">
              <a:spcAft>
                <a:spcPts val="0"/>
              </a:spcAft>
              <a:buClr>
                <a:srgbClr val="FFFF00"/>
              </a:buClr>
              <a:defRPr/>
            </a:pPr>
            <a:r>
              <a:rPr lang="en-US" sz="1600" dirty="0" smtClean="0">
                <a:solidFill>
                  <a:srgbClr val="FFFF00"/>
                </a:solidFill>
                <a:latin typeface="Arial" pitchFamily="34" charset="0"/>
                <a:cs typeface="Arial" pitchFamily="34" charset="0"/>
              </a:rPr>
              <a:t>About the Practice  : Showcase preparation of various nutritious recipes using the     		           resources available locally.</a:t>
            </a:r>
          </a:p>
          <a:p>
            <a:pPr algn="just" fontAlgn="auto">
              <a:spcAft>
                <a:spcPts val="0"/>
              </a:spcAft>
              <a:buClr>
                <a:srgbClr val="FFFF00"/>
              </a:buClr>
              <a:buSzPct val="69000"/>
              <a:buFont typeface="Wingdings" pitchFamily="2" charset="2"/>
              <a:buChar char="v"/>
              <a:defRPr/>
            </a:pPr>
            <a:endParaRPr lang="en-US" sz="1600" dirty="0">
              <a:solidFill>
                <a:srgbClr val="FFFF00"/>
              </a:solidFill>
              <a:latin typeface="Arial" pitchFamily="34" charset="0"/>
              <a:cs typeface="Arial" pitchFamily="34" charset="0"/>
            </a:endParaRPr>
          </a:p>
          <a:p>
            <a:pPr algn="just" fontAlgn="auto">
              <a:spcAft>
                <a:spcPts val="0"/>
              </a:spcAft>
              <a:buClr>
                <a:schemeClr val="tx1"/>
              </a:buClr>
              <a:buFont typeface="Wingdings" pitchFamily="2" charset="2"/>
              <a:buNone/>
              <a:defRPr/>
            </a:pPr>
            <a:r>
              <a:rPr lang="en-US" sz="1800" b="1" dirty="0" smtClean="0">
                <a:latin typeface="Arial" pitchFamily="34" charset="0"/>
                <a:cs typeface="Arial" pitchFamily="34" charset="0"/>
              </a:rPr>
              <a:t>Ration card to SNP Beneficiaries (Andhra Pradesh)</a:t>
            </a:r>
          </a:p>
          <a:p>
            <a:pPr algn="just" fontAlgn="auto">
              <a:spcAft>
                <a:spcPts val="0"/>
              </a:spcAft>
              <a:buClr>
                <a:srgbClr val="FFFF00"/>
              </a:buClr>
              <a:buSzPct val="69000"/>
              <a:defRPr/>
            </a:pPr>
            <a:r>
              <a:rPr lang="en-US" sz="1600" dirty="0">
                <a:solidFill>
                  <a:srgbClr val="FFFF00"/>
                </a:solidFill>
                <a:latin typeface="Arial" pitchFamily="34" charset="0"/>
                <a:cs typeface="Arial" pitchFamily="34" charset="0"/>
              </a:rPr>
              <a:t>About the Practice </a:t>
            </a:r>
            <a:r>
              <a:rPr lang="en-US" sz="1600" dirty="0" smtClean="0">
                <a:solidFill>
                  <a:srgbClr val="FFFF00"/>
                </a:solidFill>
                <a:latin typeface="Arial" pitchFamily="34" charset="0"/>
                <a:cs typeface="Arial" pitchFamily="34" charset="0"/>
              </a:rPr>
              <a:t> : Making </a:t>
            </a:r>
            <a:r>
              <a:rPr lang="en-US" sz="1600" dirty="0">
                <a:solidFill>
                  <a:srgbClr val="FFFF00"/>
                </a:solidFill>
                <a:latin typeface="Arial" pitchFamily="34" charset="0"/>
                <a:cs typeface="Arial" pitchFamily="34" charset="0"/>
              </a:rPr>
              <a:t>Entry of Data Concerning  SN in Ration Cards  of </a:t>
            </a:r>
            <a:r>
              <a:rPr lang="en-US" sz="1600" dirty="0" smtClean="0">
                <a:solidFill>
                  <a:srgbClr val="FFFF00"/>
                </a:solidFill>
                <a:latin typeface="Arial" pitchFamily="34" charset="0"/>
                <a:cs typeface="Arial" pitchFamily="34" charset="0"/>
              </a:rPr>
              <a:t>                                  		           ICDS </a:t>
            </a:r>
            <a:r>
              <a:rPr lang="en-US" sz="1600" dirty="0">
                <a:solidFill>
                  <a:srgbClr val="FFFF00"/>
                </a:solidFill>
                <a:latin typeface="Arial" pitchFamily="34" charset="0"/>
                <a:cs typeface="Arial" pitchFamily="34" charset="0"/>
              </a:rPr>
              <a:t>Beneficiaries </a:t>
            </a:r>
          </a:p>
          <a:p>
            <a:pPr marL="400050" indent="-285750" algn="just" fontAlgn="auto">
              <a:spcAft>
                <a:spcPts val="0"/>
              </a:spcAft>
              <a:buClr>
                <a:srgbClr val="FFFF00"/>
              </a:buClr>
              <a:buSzPct val="69000"/>
              <a:defRPr/>
            </a:pPr>
            <a:endParaRPr lang="en-US" sz="1600" dirty="0">
              <a:solidFill>
                <a:srgbClr val="FFFF00"/>
              </a:solidFill>
              <a:latin typeface="Arial" pitchFamily="34" charset="0"/>
              <a:cs typeface="Arial" pitchFamily="34" charset="0"/>
            </a:endParaRPr>
          </a:p>
          <a:p>
            <a:pPr>
              <a:buClr>
                <a:srgbClr val="FFFF00"/>
              </a:buClr>
              <a:buSzPct val="69000"/>
              <a:tabLst>
                <a:tab pos="1611313" algn="l"/>
                <a:tab pos="2057400" algn="l"/>
                <a:tab pos="2149475" algn="l"/>
                <a:tab pos="2422525" algn="l"/>
                <a:tab pos="2514600" algn="l"/>
                <a:tab pos="2868613" algn="l"/>
              </a:tabLst>
              <a:defRPr/>
            </a:pPr>
            <a:r>
              <a:rPr lang="en-US" sz="1600" dirty="0" smtClean="0">
                <a:solidFill>
                  <a:srgbClr val="FFFF00"/>
                </a:solidFill>
                <a:latin typeface="Arial" pitchFamily="34" charset="0"/>
                <a:cs typeface="Arial" pitchFamily="34" charset="0"/>
              </a:rPr>
              <a:t>Out Come               :The practice </a:t>
            </a:r>
            <a:r>
              <a:rPr lang="en-US" sz="1600" dirty="0">
                <a:solidFill>
                  <a:srgbClr val="FFFF00"/>
                </a:solidFill>
                <a:latin typeface="Arial" pitchFamily="34" charset="0"/>
                <a:cs typeface="Arial" pitchFamily="34" charset="0"/>
              </a:rPr>
              <a:t>ensures transparency </a:t>
            </a:r>
            <a:r>
              <a:rPr lang="en-US" sz="1600" dirty="0" smtClean="0">
                <a:solidFill>
                  <a:srgbClr val="FFFF00"/>
                </a:solidFill>
                <a:latin typeface="Arial" pitchFamily="34" charset="0"/>
                <a:cs typeface="Arial" pitchFamily="34" charset="0"/>
              </a:rPr>
              <a:t>and </a:t>
            </a:r>
            <a:r>
              <a:rPr lang="en-US" sz="1600" dirty="0">
                <a:solidFill>
                  <a:srgbClr val="FFFF00"/>
                </a:solidFill>
                <a:latin typeface="Arial" pitchFamily="34" charset="0"/>
                <a:cs typeface="Arial" pitchFamily="34" charset="0"/>
              </a:rPr>
              <a:t>accountability in the </a:t>
            </a:r>
            <a:r>
              <a:rPr lang="en-US" sz="1600" dirty="0" smtClean="0">
                <a:solidFill>
                  <a:srgbClr val="FFFF00"/>
                </a:solidFill>
                <a:latin typeface="Arial" pitchFamily="34" charset="0"/>
                <a:cs typeface="Arial" pitchFamily="34" charset="0"/>
              </a:rPr>
              <a:t>   			system</a:t>
            </a:r>
            <a:r>
              <a:rPr lang="en-US" sz="1600" dirty="0">
                <a:solidFill>
                  <a:srgbClr val="FFFF00"/>
                </a:solidFill>
                <a:latin typeface="Arial" pitchFamily="34" charset="0"/>
                <a:cs typeface="Arial" pitchFamily="34" charset="0"/>
              </a:rPr>
              <a:t>. </a:t>
            </a:r>
          </a:p>
          <a:p>
            <a:pPr marL="0" indent="0" fontAlgn="auto">
              <a:spcAft>
                <a:spcPts val="0"/>
              </a:spcAft>
              <a:buClr>
                <a:srgbClr val="FFFF00"/>
              </a:buClr>
              <a:buSzPct val="69000"/>
              <a:buNone/>
              <a:tabLst>
                <a:tab pos="1611313" algn="l"/>
                <a:tab pos="2057400" algn="l"/>
                <a:tab pos="2149475" algn="l"/>
                <a:tab pos="2422525" algn="l"/>
                <a:tab pos="2514600" algn="l"/>
                <a:tab pos="2868613" algn="l"/>
              </a:tabLst>
              <a:defRPr/>
            </a:pPr>
            <a:r>
              <a:rPr lang="en-US" sz="1600" dirty="0" smtClean="0">
                <a:solidFill>
                  <a:srgbClr val="FFFF00"/>
                </a:solidFill>
                <a:latin typeface="Arial" pitchFamily="34" charset="0"/>
                <a:cs typeface="Arial" pitchFamily="34" charset="0"/>
              </a:rPr>
              <a:t>                                                   	</a:t>
            </a:r>
          </a:p>
          <a:p>
            <a:pPr fontAlgn="auto">
              <a:spcAft>
                <a:spcPts val="0"/>
              </a:spcAft>
              <a:buFont typeface="Wingdings" pitchFamily="2" charset="2"/>
              <a:buNone/>
              <a:defRPr/>
            </a:pPr>
            <a:r>
              <a:rPr lang="en-US" sz="1600" dirty="0" smtClean="0">
                <a:solidFill>
                  <a:srgbClr val="FFFF00"/>
                </a:solidFill>
                <a:latin typeface="Arial" pitchFamily="34" charset="0"/>
                <a:cs typeface="Arial" pitchFamily="34" charset="0"/>
              </a:rPr>
              <a:t> </a:t>
            </a:r>
          </a:p>
          <a:p>
            <a:pPr fontAlgn="auto">
              <a:spcAft>
                <a:spcPts val="0"/>
              </a:spcAft>
              <a:buFont typeface="Arial" pitchFamily="34" charset="0"/>
              <a:buChar char="•"/>
              <a:defRPr/>
            </a:pPr>
            <a:endParaRPr lang="en-US" dirty="0"/>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589270"/>
            <a:ext cx="2809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66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FF00"/>
                </a:solidFill>
                <a:latin typeface="Arial" pitchFamily="34" charset="0"/>
                <a:cs typeface="Arial" pitchFamily="34" charset="0"/>
              </a:rPr>
              <a:t>What Do We Mean by </a:t>
            </a:r>
            <a:r>
              <a:rPr lang="en-US" sz="3200" b="1" dirty="0" smtClean="0">
                <a:solidFill>
                  <a:srgbClr val="FFFF00"/>
                </a:solidFill>
                <a:latin typeface="Arial" pitchFamily="34" charset="0"/>
                <a:cs typeface="Arial" pitchFamily="34" charset="0"/>
              </a:rPr>
              <a:t>Best </a:t>
            </a:r>
            <a:r>
              <a:rPr lang="en-US" sz="3200" b="1" dirty="0">
                <a:solidFill>
                  <a:srgbClr val="FFFF00"/>
                </a:solidFill>
                <a:latin typeface="Arial" pitchFamily="34" charset="0"/>
                <a:cs typeface="Arial" pitchFamily="34" charset="0"/>
              </a:rPr>
              <a:t>Practice ?</a:t>
            </a:r>
            <a:endParaRPr lang="en-IN" sz="4800" dirty="0"/>
          </a:p>
        </p:txBody>
      </p:sp>
      <p:sp>
        <p:nvSpPr>
          <p:cNvPr id="3" name="Content Placeholder 2"/>
          <p:cNvSpPr>
            <a:spLocks noGrp="1"/>
          </p:cNvSpPr>
          <p:nvPr>
            <p:ph idx="1"/>
          </p:nvPr>
        </p:nvSpPr>
        <p:spPr/>
        <p:txBody>
          <a:bodyPr>
            <a:normAutofit fontScale="92500" lnSpcReduction="20000"/>
          </a:bodyPr>
          <a:lstStyle/>
          <a:p>
            <a:pPr lvl="0" algn="just"/>
            <a:r>
              <a:rPr lang="en-US" sz="1700" dirty="0" smtClean="0">
                <a:solidFill>
                  <a:srgbClr val="FFFF00"/>
                </a:solidFill>
                <a:latin typeface="Arial" pitchFamily="34" charset="0"/>
                <a:cs typeface="Arial" pitchFamily="34" charset="0"/>
              </a:rPr>
              <a:t>Best </a:t>
            </a:r>
            <a:r>
              <a:rPr lang="en-US" sz="1700" dirty="0">
                <a:solidFill>
                  <a:srgbClr val="FFFF00"/>
                </a:solidFill>
                <a:latin typeface="Arial" pitchFamily="34" charset="0"/>
                <a:cs typeface="Arial" pitchFamily="34" charset="0"/>
              </a:rPr>
              <a:t>Practice may be defined as a practice with various special characteristics such as;</a:t>
            </a:r>
          </a:p>
          <a:p>
            <a:pPr lvl="1" algn="just"/>
            <a:r>
              <a:rPr lang="en-US" sz="1700" dirty="0">
                <a:solidFill>
                  <a:srgbClr val="FFFF00"/>
                </a:solidFill>
                <a:latin typeface="Arial" pitchFamily="34" charset="0"/>
                <a:cs typeface="Arial" pitchFamily="34" charset="0"/>
              </a:rPr>
              <a:t> Innovativeness  </a:t>
            </a:r>
          </a:p>
          <a:p>
            <a:pPr marL="457200" lvl="1" indent="0" algn="just">
              <a:buNone/>
            </a:pPr>
            <a:endParaRPr lang="en-US" sz="1700" dirty="0">
              <a:solidFill>
                <a:srgbClr val="FFFF00"/>
              </a:solidFill>
              <a:latin typeface="Arial" pitchFamily="34" charset="0"/>
              <a:cs typeface="Arial" pitchFamily="34" charset="0"/>
            </a:endParaRPr>
          </a:p>
          <a:p>
            <a:pPr lvl="1" algn="just"/>
            <a:r>
              <a:rPr lang="en-US" sz="1700" dirty="0">
                <a:solidFill>
                  <a:srgbClr val="FFFF00"/>
                </a:solidFill>
                <a:latin typeface="Arial" pitchFamily="34" charset="0"/>
                <a:cs typeface="Arial" pitchFamily="34" charset="0"/>
              </a:rPr>
              <a:t>Ability to lead an actual change</a:t>
            </a:r>
          </a:p>
          <a:p>
            <a:pPr lvl="1" algn="just"/>
            <a:endParaRPr lang="en-US" sz="1700" dirty="0">
              <a:solidFill>
                <a:srgbClr val="FFFF00"/>
              </a:solidFill>
              <a:latin typeface="Arial" pitchFamily="34" charset="0"/>
              <a:cs typeface="Arial" pitchFamily="34" charset="0"/>
            </a:endParaRPr>
          </a:p>
          <a:p>
            <a:pPr lvl="1" algn="just"/>
            <a:r>
              <a:rPr lang="en-US" sz="1700" dirty="0">
                <a:solidFill>
                  <a:srgbClr val="FFFF00"/>
                </a:solidFill>
                <a:latin typeface="Arial" pitchFamily="34" charset="0"/>
                <a:cs typeface="Arial" pitchFamily="34" charset="0"/>
              </a:rPr>
              <a:t>Having an impact on policy environment</a:t>
            </a:r>
          </a:p>
          <a:p>
            <a:pPr lvl="1" algn="just"/>
            <a:endParaRPr lang="en-US" sz="1700" dirty="0">
              <a:solidFill>
                <a:srgbClr val="FFFF00"/>
              </a:solidFill>
              <a:latin typeface="Arial" pitchFamily="34" charset="0"/>
              <a:cs typeface="Arial" pitchFamily="34" charset="0"/>
            </a:endParaRPr>
          </a:p>
          <a:p>
            <a:pPr lvl="1" algn="just"/>
            <a:r>
              <a:rPr lang="en-US" sz="1700" dirty="0">
                <a:solidFill>
                  <a:srgbClr val="FFFF00"/>
                </a:solidFill>
                <a:latin typeface="Arial" pitchFamily="34" charset="0"/>
                <a:cs typeface="Arial" pitchFamily="34" charset="0"/>
              </a:rPr>
              <a:t>Replicability and sustainability (ability to self-support)</a:t>
            </a:r>
          </a:p>
          <a:p>
            <a:pPr lvl="1" algn="just"/>
            <a:endParaRPr lang="en-US" sz="1700" dirty="0">
              <a:solidFill>
                <a:srgbClr val="FFFF00"/>
              </a:solidFill>
              <a:latin typeface="Arial" pitchFamily="34" charset="0"/>
              <a:cs typeface="Arial" pitchFamily="34" charset="0"/>
            </a:endParaRPr>
          </a:p>
          <a:p>
            <a:pPr lvl="1" algn="just"/>
            <a:r>
              <a:rPr lang="en-US" sz="1700" dirty="0">
                <a:solidFill>
                  <a:srgbClr val="FFFF00"/>
                </a:solidFill>
                <a:latin typeface="Arial" pitchFamily="34" charset="0"/>
                <a:cs typeface="Arial" pitchFamily="34" charset="0"/>
              </a:rPr>
              <a:t>Contribution to increase the efficiency of the initiative (that is, optimum use of resources to enhance outputs and outcomes) and </a:t>
            </a:r>
          </a:p>
          <a:p>
            <a:pPr lvl="1" algn="just"/>
            <a:endParaRPr lang="en-US" sz="1700" dirty="0">
              <a:solidFill>
                <a:srgbClr val="FFFF00"/>
              </a:solidFill>
              <a:latin typeface="Arial" pitchFamily="34" charset="0"/>
              <a:cs typeface="Arial" pitchFamily="34" charset="0"/>
            </a:endParaRPr>
          </a:p>
          <a:p>
            <a:pPr lvl="1" algn="just"/>
            <a:r>
              <a:rPr lang="en-US" sz="1700" dirty="0">
                <a:solidFill>
                  <a:srgbClr val="FFFF00"/>
                </a:solidFill>
                <a:latin typeface="Arial" pitchFamily="34" charset="0"/>
                <a:cs typeface="Arial" pitchFamily="34" charset="0"/>
              </a:rPr>
              <a:t>Contribution to increase the effectiveness (that is, its contribution to the achievement of the set objectives of the scheme in which the practice occurs</a:t>
            </a:r>
            <a:r>
              <a:rPr lang="en-US" sz="1700" dirty="0" smtClean="0">
                <a:solidFill>
                  <a:srgbClr val="FFFF00"/>
                </a:solidFill>
                <a:latin typeface="Arial" pitchFamily="34" charset="0"/>
                <a:cs typeface="Arial" pitchFamily="34" charset="0"/>
              </a:rPr>
              <a:t>)</a:t>
            </a:r>
          </a:p>
          <a:p>
            <a:pPr marL="457200" lvl="1" indent="0" algn="just">
              <a:buNone/>
            </a:pPr>
            <a:endParaRPr lang="en-US" sz="1600" dirty="0">
              <a:solidFill>
                <a:srgbClr val="FFFF00"/>
              </a:solidFill>
              <a:latin typeface="Arial" pitchFamily="34" charset="0"/>
              <a:cs typeface="Arial" pitchFamily="34" charset="0"/>
            </a:endParaRPr>
          </a:p>
          <a:p>
            <a:pPr marL="457200" lvl="1" indent="0" algn="just">
              <a:buNone/>
            </a:pPr>
            <a:r>
              <a:rPr lang="en-US" sz="1600" dirty="0">
                <a:solidFill>
                  <a:srgbClr val="FFFF00"/>
                </a:solidFill>
                <a:latin typeface="Arial" pitchFamily="34" charset="0"/>
                <a:cs typeface="Arial" pitchFamily="34" charset="0"/>
              </a:rPr>
              <a:t>		 </a:t>
            </a:r>
          </a:p>
          <a:p>
            <a:pPr marL="0" lvl="1" indent="0" algn="just">
              <a:buNone/>
            </a:pPr>
            <a:r>
              <a:rPr lang="en-US" sz="1500" i="1" dirty="0">
                <a:solidFill>
                  <a:srgbClr val="FFFF00"/>
                </a:solidFill>
                <a:latin typeface="Arial" pitchFamily="34" charset="0"/>
                <a:cs typeface="Arial" pitchFamily="34" charset="0"/>
              </a:rPr>
              <a:t>Source- Social Sector Service Delivery- Good Practices Resource Book developed by Planning Commission in 2009 </a:t>
            </a:r>
          </a:p>
          <a:p>
            <a:endParaRPr lang="en-IN" dirty="0"/>
          </a:p>
        </p:txBody>
      </p:sp>
    </p:spTree>
    <p:extLst>
      <p:ext uri="{BB962C8B-B14F-4D97-AF65-F5344CB8AC3E}">
        <p14:creationId xmlns:p14="http://schemas.microsoft.com/office/powerpoint/2010/main" val="2840697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62000"/>
          </a:xfrm>
        </p:spPr>
        <p:txBody>
          <a:bodyPr>
            <a:noAutofit/>
          </a:bodyPr>
          <a:lstStyle/>
          <a:p>
            <a:pPr fontAlgn="auto">
              <a:spcAft>
                <a:spcPts val="0"/>
              </a:spcAft>
              <a:defRPr/>
            </a:pPr>
            <a:r>
              <a:rPr lang="en-US" sz="2400" b="1" dirty="0" err="1" smtClean="0">
                <a:solidFill>
                  <a:srgbClr val="FFFF00"/>
                </a:solidFill>
                <a:latin typeface="Arial" pitchFamily="34" charset="0"/>
                <a:cs typeface="Arial" pitchFamily="34" charset="0"/>
              </a:rPr>
              <a:t>Mobilising</a:t>
            </a:r>
            <a:r>
              <a:rPr lang="en-US" sz="2400" b="1" dirty="0" smtClean="0">
                <a:solidFill>
                  <a:srgbClr val="FFFF00"/>
                </a:solidFill>
                <a:latin typeface="Arial" pitchFamily="34" charset="0"/>
                <a:cs typeface="Arial" pitchFamily="34" charset="0"/>
              </a:rPr>
              <a:t> Community Participation through </a:t>
            </a:r>
            <a:r>
              <a:rPr lang="en-US" sz="2400" b="1" dirty="0" err="1" smtClean="0">
                <a:solidFill>
                  <a:srgbClr val="FFFF00"/>
                </a:solidFill>
                <a:latin typeface="Arial" pitchFamily="34" charset="0"/>
                <a:cs typeface="Arial" pitchFamily="34" charset="0"/>
              </a:rPr>
              <a:t>Mahila</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Samiti</a:t>
            </a:r>
            <a:r>
              <a:rPr lang="en-US" sz="2400" b="1" dirty="0" smtClean="0">
                <a:solidFill>
                  <a:srgbClr val="FFFF00"/>
                </a:solidFill>
                <a:latin typeface="Arial" pitchFamily="34" charset="0"/>
                <a:cs typeface="Arial" pitchFamily="34" charset="0"/>
              </a:rPr>
              <a:t/>
            </a:r>
            <a:br>
              <a:rPr lang="en-US" sz="2400" b="1" dirty="0" smtClean="0">
                <a:solidFill>
                  <a:srgbClr val="FFFF00"/>
                </a:solidFill>
                <a:latin typeface="Arial" pitchFamily="34" charset="0"/>
                <a:cs typeface="Arial" pitchFamily="34" charset="0"/>
              </a:rPr>
            </a:br>
            <a:endParaRPr lang="en-US" sz="2400" b="1" dirty="0">
              <a:solidFill>
                <a:srgbClr val="FFFF00"/>
              </a:solidFill>
              <a:latin typeface="Arial" pitchFamily="34" charset="0"/>
              <a:cs typeface="Arial" pitchFamily="34" charset="0"/>
            </a:endParaRPr>
          </a:p>
        </p:txBody>
      </p:sp>
      <p:sp>
        <p:nvSpPr>
          <p:cNvPr id="2" name="Content Placeholder 1"/>
          <p:cNvSpPr>
            <a:spLocks noGrp="1"/>
          </p:cNvSpPr>
          <p:nvPr>
            <p:ph idx="1"/>
          </p:nvPr>
        </p:nvSpPr>
        <p:spPr>
          <a:xfrm>
            <a:off x="457200" y="1447800"/>
            <a:ext cx="8229600" cy="5562600"/>
          </a:xfrm>
        </p:spPr>
        <p:txBody>
          <a:bodyPr rtlCol="0">
            <a:normAutofit/>
          </a:bodyPr>
          <a:lstStyle/>
          <a:p>
            <a:pPr algn="just" fontAlgn="auto">
              <a:spcAft>
                <a:spcPts val="0"/>
              </a:spcAft>
              <a:buClr>
                <a:srgbClr val="FFFF00"/>
              </a:buClr>
              <a:defRPr/>
            </a:pPr>
            <a:r>
              <a:rPr lang="en-US" sz="1800" dirty="0" smtClean="0">
                <a:solidFill>
                  <a:srgbClr val="FFFF00"/>
                </a:solidFill>
                <a:latin typeface="Arial" pitchFamily="34" charset="0"/>
                <a:cs typeface="Arial" pitchFamily="34" charset="0"/>
              </a:rPr>
              <a:t>Location 		: </a:t>
            </a:r>
            <a:r>
              <a:rPr lang="en-US" sz="1800" dirty="0" err="1" smtClean="0">
                <a:solidFill>
                  <a:srgbClr val="FFFF00"/>
                </a:solidFill>
                <a:latin typeface="Arial" pitchFamily="34" charset="0"/>
                <a:cs typeface="Arial" pitchFamily="34" charset="0"/>
              </a:rPr>
              <a:t>Menjanahalli</a:t>
            </a:r>
            <a:r>
              <a:rPr lang="en-US" sz="1800" dirty="0" smtClean="0">
                <a:solidFill>
                  <a:srgbClr val="FFFF00"/>
                </a:solidFill>
                <a:latin typeface="Arial" pitchFamily="34" charset="0"/>
                <a:cs typeface="Arial" pitchFamily="34" charset="0"/>
              </a:rPr>
              <a:t>, a small hamlet in </a:t>
            </a:r>
            <a:r>
              <a:rPr lang="en-US" sz="1800" dirty="0">
                <a:solidFill>
                  <a:srgbClr val="FFFF00"/>
                </a:solidFill>
                <a:latin typeface="Arial" pitchFamily="34" charset="0"/>
                <a:cs typeface="Arial" pitchFamily="34" charset="0"/>
              </a:rPr>
              <a:t>R</a:t>
            </a:r>
            <a:r>
              <a:rPr lang="en-US" sz="1800" dirty="0" smtClean="0">
                <a:solidFill>
                  <a:srgbClr val="FFFF00"/>
                </a:solidFill>
                <a:latin typeface="Arial" pitchFamily="34" charset="0"/>
                <a:cs typeface="Arial" pitchFamily="34" charset="0"/>
              </a:rPr>
              <a:t>ural Karnataka</a:t>
            </a:r>
          </a:p>
          <a:p>
            <a:pPr algn="just" fontAlgn="auto">
              <a:spcAft>
                <a:spcPts val="0"/>
              </a:spcAft>
              <a:buClr>
                <a:srgbClr val="FFFF00"/>
              </a:buClr>
              <a:defRPr/>
            </a:pPr>
            <a:endParaRPr lang="en-US" sz="1800" dirty="0">
              <a:solidFill>
                <a:srgbClr val="FFFF00"/>
              </a:solidFill>
              <a:latin typeface="Arial" pitchFamily="34" charset="0"/>
              <a:cs typeface="Arial" pitchFamily="34" charset="0"/>
            </a:endParaRPr>
          </a:p>
          <a:p>
            <a:pPr algn="just" fontAlgn="auto">
              <a:spcAft>
                <a:spcPts val="0"/>
              </a:spcAft>
              <a:buClr>
                <a:srgbClr val="FFFF00"/>
              </a:buClr>
              <a:defRPr/>
            </a:pPr>
            <a:r>
              <a:rPr lang="en-US" sz="1800" dirty="0" smtClean="0">
                <a:solidFill>
                  <a:srgbClr val="FFFF00"/>
                </a:solidFill>
                <a:latin typeface="Arial" pitchFamily="34" charset="0"/>
                <a:cs typeface="Arial" pitchFamily="34" charset="0"/>
              </a:rPr>
              <a:t> Practice Partners 	: Joint initiative by –</a:t>
            </a:r>
          </a:p>
          <a:p>
            <a:pPr marL="0" indent="0" algn="just" fontAlgn="auto">
              <a:spcAft>
                <a:spcPts val="0"/>
              </a:spcAft>
              <a:buClr>
                <a:srgbClr val="FFFF00"/>
              </a:buClr>
              <a:buNone/>
              <a:defRPr/>
            </a:pPr>
            <a:r>
              <a:rPr lang="en-US" sz="1800" dirty="0" smtClean="0">
                <a:solidFill>
                  <a:srgbClr val="FFFF00"/>
                </a:solidFill>
                <a:latin typeface="Arial" pitchFamily="34" charset="0"/>
                <a:cs typeface="Arial" pitchFamily="34" charset="0"/>
              </a:rPr>
              <a:t> </a:t>
            </a:r>
          </a:p>
          <a:p>
            <a:pPr marL="2917825" lvl="1" algn="just" fontAlgn="auto">
              <a:spcAft>
                <a:spcPts val="0"/>
              </a:spcAft>
              <a:buClr>
                <a:srgbClr val="FFFF00"/>
              </a:buClr>
              <a:buFont typeface="Wingdings" pitchFamily="2" charset="2"/>
              <a:buChar char="§"/>
              <a:defRPr/>
            </a:pPr>
            <a:r>
              <a:rPr lang="en-US" sz="1800" dirty="0" smtClean="0">
                <a:solidFill>
                  <a:srgbClr val="FFFF00"/>
                </a:solidFill>
                <a:latin typeface="Arial" pitchFamily="34" charset="0"/>
                <a:cs typeface="Arial" pitchFamily="34" charset="0"/>
              </a:rPr>
              <a:t>Gram </a:t>
            </a:r>
            <a:r>
              <a:rPr lang="en-US" sz="1800" dirty="0" err="1" smtClean="0">
                <a:solidFill>
                  <a:srgbClr val="FFFF00"/>
                </a:solidFill>
                <a:latin typeface="Arial" pitchFamily="34" charset="0"/>
                <a:cs typeface="Arial" pitchFamily="34" charset="0"/>
              </a:rPr>
              <a:t>Vikas</a:t>
            </a:r>
            <a:r>
              <a:rPr lang="en-US" sz="1800" dirty="0" smtClean="0">
                <a:solidFill>
                  <a:srgbClr val="FFFF00"/>
                </a:solidFill>
                <a:latin typeface="Arial" pitchFamily="34" charset="0"/>
                <a:cs typeface="Arial" pitchFamily="34" charset="0"/>
              </a:rPr>
              <a:t>, a local NGO</a:t>
            </a:r>
          </a:p>
          <a:p>
            <a:pPr marL="2917825" lvl="1" algn="just" fontAlgn="auto">
              <a:spcAft>
                <a:spcPts val="0"/>
              </a:spcAft>
              <a:buClr>
                <a:srgbClr val="FFFF00"/>
              </a:buClr>
              <a:buFont typeface="Wingdings" pitchFamily="2" charset="2"/>
              <a:buChar char="§"/>
              <a:defRPr/>
            </a:pPr>
            <a:r>
              <a:rPr lang="en-US" sz="1800" dirty="0" smtClean="0">
                <a:solidFill>
                  <a:srgbClr val="FFFF00"/>
                </a:solidFill>
                <a:latin typeface="Arial" pitchFamily="34" charset="0"/>
                <a:cs typeface="Arial" pitchFamily="34" charset="0"/>
              </a:rPr>
              <a:t>ICDS and the </a:t>
            </a:r>
          </a:p>
          <a:p>
            <a:pPr marL="2917825" lvl="1" algn="just" fontAlgn="auto">
              <a:spcAft>
                <a:spcPts val="0"/>
              </a:spcAft>
              <a:buClr>
                <a:srgbClr val="FFFF00"/>
              </a:buClr>
              <a:buFont typeface="Wingdings" pitchFamily="2" charset="2"/>
              <a:buChar char="§"/>
              <a:defRPr/>
            </a:pPr>
            <a:r>
              <a:rPr lang="en-US" sz="1800" dirty="0" smtClean="0">
                <a:solidFill>
                  <a:srgbClr val="FFFF00"/>
                </a:solidFill>
                <a:latin typeface="Arial" pitchFamily="34" charset="0"/>
                <a:cs typeface="Arial" pitchFamily="34" charset="0"/>
              </a:rPr>
              <a:t>Women’s group </a:t>
            </a:r>
            <a:r>
              <a:rPr lang="en-US" sz="1800" dirty="0" err="1" smtClean="0">
                <a:solidFill>
                  <a:srgbClr val="FFFF00"/>
                </a:solidFill>
                <a:latin typeface="Arial" pitchFamily="34" charset="0"/>
                <a:cs typeface="Arial" pitchFamily="34" charset="0"/>
              </a:rPr>
              <a:t>Mahila</a:t>
            </a:r>
            <a:r>
              <a:rPr lang="en-US" sz="1800" dirty="0" smtClean="0">
                <a:solidFill>
                  <a:srgbClr val="FFFF00"/>
                </a:solidFill>
                <a:latin typeface="Arial" pitchFamily="34" charset="0"/>
                <a:cs typeface="Arial" pitchFamily="34" charset="0"/>
              </a:rPr>
              <a:t> </a:t>
            </a:r>
            <a:r>
              <a:rPr lang="en-US" sz="1800" dirty="0" err="1" smtClean="0">
                <a:solidFill>
                  <a:srgbClr val="FFFF00"/>
                </a:solidFill>
                <a:latin typeface="Arial" pitchFamily="34" charset="0"/>
                <a:cs typeface="Arial" pitchFamily="34" charset="0"/>
              </a:rPr>
              <a:t>Samiti</a:t>
            </a:r>
            <a:endParaRPr lang="en-US" sz="1800" dirty="0" smtClean="0">
              <a:solidFill>
                <a:srgbClr val="FFFF00"/>
              </a:solidFill>
              <a:latin typeface="Arial" pitchFamily="34" charset="0"/>
              <a:cs typeface="Arial" pitchFamily="34" charset="0"/>
            </a:endParaRPr>
          </a:p>
          <a:p>
            <a:pPr algn="just" fontAlgn="auto">
              <a:spcAft>
                <a:spcPts val="0"/>
              </a:spcAft>
              <a:buClr>
                <a:srgbClr val="FFFF00"/>
              </a:buClr>
              <a:defRPr/>
            </a:pPr>
            <a:r>
              <a:rPr lang="en-US" sz="1800" dirty="0" smtClean="0">
                <a:solidFill>
                  <a:srgbClr val="FFFF00"/>
                </a:solidFill>
                <a:latin typeface="Arial" pitchFamily="34" charset="0"/>
                <a:cs typeface="Arial" pitchFamily="34" charset="0"/>
              </a:rPr>
              <a:t>About the Practice </a:t>
            </a:r>
          </a:p>
          <a:p>
            <a:pPr algn="just" fontAlgn="auto">
              <a:spcAft>
                <a:spcPts val="0"/>
              </a:spcAft>
              <a:buClr>
                <a:srgbClr val="FFFF00"/>
              </a:buClr>
              <a:buFont typeface="Wingdings" pitchFamily="2" charset="2"/>
              <a:buChar char="§"/>
              <a:defRPr/>
            </a:pPr>
            <a:endParaRPr lang="en-US" sz="1800" dirty="0" smtClean="0">
              <a:solidFill>
                <a:srgbClr val="FFFF00"/>
              </a:solidFill>
              <a:latin typeface="Arial" pitchFamily="34" charset="0"/>
              <a:cs typeface="Arial" pitchFamily="34" charset="0"/>
            </a:endParaRPr>
          </a:p>
          <a:p>
            <a:pPr marL="2854325" lvl="1" indent="-342900" algn="just" fontAlgn="auto">
              <a:spcAft>
                <a:spcPts val="0"/>
              </a:spcAft>
              <a:buClr>
                <a:srgbClr val="FFFF00"/>
              </a:buClr>
              <a:buFont typeface="Wingdings" pitchFamily="2" charset="2"/>
              <a:buChar char="§"/>
              <a:defRPr/>
            </a:pPr>
            <a:r>
              <a:rPr lang="en-US" sz="1800" dirty="0" smtClean="0">
                <a:solidFill>
                  <a:srgbClr val="FFFF00"/>
                </a:solidFill>
                <a:latin typeface="Arial" pitchFamily="34" charset="0"/>
                <a:cs typeface="Arial" pitchFamily="34" charset="0"/>
              </a:rPr>
              <a:t>The children attending the AWC are getting the three meals (morning, lunch and evening) a day.</a:t>
            </a:r>
          </a:p>
          <a:p>
            <a:pPr marL="2797175" lvl="1" algn="just" fontAlgn="auto">
              <a:spcAft>
                <a:spcPts val="0"/>
              </a:spcAft>
              <a:buClr>
                <a:srgbClr val="FFFF00"/>
              </a:buClr>
              <a:buFont typeface="Wingdings" pitchFamily="2" charset="2"/>
              <a:buChar char="§"/>
              <a:defRPr/>
            </a:pPr>
            <a:endParaRPr lang="en-US" sz="1800" dirty="0" smtClean="0">
              <a:solidFill>
                <a:srgbClr val="FFFF00"/>
              </a:solidFill>
              <a:latin typeface="Arial" pitchFamily="34" charset="0"/>
              <a:cs typeface="Arial" pitchFamily="34" charset="0"/>
            </a:endParaRPr>
          </a:p>
          <a:p>
            <a:pPr marL="2854325" algn="just" fontAlgn="auto">
              <a:spcAft>
                <a:spcPts val="0"/>
              </a:spcAft>
              <a:buClr>
                <a:srgbClr val="FFFF00"/>
              </a:buClr>
              <a:buFont typeface="Wingdings" pitchFamily="2" charset="2"/>
              <a:buChar char="§"/>
              <a:defRPr/>
            </a:pPr>
            <a:r>
              <a:rPr lang="en-US" sz="1800" dirty="0" smtClean="0">
                <a:solidFill>
                  <a:srgbClr val="FFFF00"/>
                </a:solidFill>
                <a:latin typeface="Arial" pitchFamily="34" charset="0"/>
                <a:cs typeface="Arial" pitchFamily="34" charset="0"/>
              </a:rPr>
              <a:t>Gram </a:t>
            </a:r>
            <a:r>
              <a:rPr lang="en-US" sz="1800" dirty="0" err="1" smtClean="0">
                <a:solidFill>
                  <a:srgbClr val="FFFF00"/>
                </a:solidFill>
                <a:latin typeface="Arial" pitchFamily="34" charset="0"/>
                <a:cs typeface="Arial" pitchFamily="34" charset="0"/>
              </a:rPr>
              <a:t>Vikas</a:t>
            </a:r>
            <a:r>
              <a:rPr lang="en-US" sz="1800" dirty="0" smtClean="0">
                <a:solidFill>
                  <a:srgbClr val="FFFF00"/>
                </a:solidFill>
                <a:latin typeface="Arial" pitchFamily="34" charset="0"/>
                <a:cs typeface="Arial" pitchFamily="34" charset="0"/>
              </a:rPr>
              <a:t> is funding the morning meal, ICDS provides the lunch and </a:t>
            </a:r>
            <a:r>
              <a:rPr lang="en-US" sz="1800" dirty="0" err="1" smtClean="0">
                <a:solidFill>
                  <a:srgbClr val="FFFF00"/>
                </a:solidFill>
                <a:latin typeface="Arial" pitchFamily="34" charset="0"/>
                <a:cs typeface="Arial" pitchFamily="34" charset="0"/>
              </a:rPr>
              <a:t>Mahila</a:t>
            </a:r>
            <a:r>
              <a:rPr lang="en-US" sz="1800" dirty="0" smtClean="0">
                <a:solidFill>
                  <a:srgbClr val="FFFF00"/>
                </a:solidFill>
                <a:latin typeface="Arial" pitchFamily="34" charset="0"/>
                <a:cs typeface="Arial" pitchFamily="34" charset="0"/>
              </a:rPr>
              <a:t> </a:t>
            </a:r>
            <a:r>
              <a:rPr lang="en-US" sz="1800" dirty="0" err="1" smtClean="0">
                <a:solidFill>
                  <a:srgbClr val="FFFF00"/>
                </a:solidFill>
                <a:latin typeface="Arial" pitchFamily="34" charset="0"/>
                <a:cs typeface="Arial" pitchFamily="34" charset="0"/>
              </a:rPr>
              <a:t>Samiti</a:t>
            </a:r>
            <a:r>
              <a:rPr lang="en-US" sz="1800" dirty="0" smtClean="0">
                <a:solidFill>
                  <a:srgbClr val="FFFF00"/>
                </a:solidFill>
                <a:latin typeface="Arial" pitchFamily="34" charset="0"/>
                <a:cs typeface="Arial" pitchFamily="34" charset="0"/>
              </a:rPr>
              <a:t> gives the evening meal.</a:t>
            </a:r>
            <a:endParaRPr lang="en-US" sz="1800" dirty="0">
              <a:solidFill>
                <a:srgbClr val="FFFF00"/>
              </a:solidFill>
              <a:latin typeface="Arial" pitchFamily="34" charset="0"/>
              <a:cs typeface="Arial" pitchFamily="34" charset="0"/>
            </a:endParaRPr>
          </a:p>
        </p:txBody>
      </p:sp>
      <p:pic>
        <p:nvPicPr>
          <p:cNvPr id="204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11186">
            <a:off x="152400" y="4493492"/>
            <a:ext cx="29146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84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pPr fontAlgn="auto">
              <a:spcAft>
                <a:spcPts val="0"/>
              </a:spcAft>
              <a:defRPr/>
            </a:pPr>
            <a:r>
              <a:rPr lang="en-US" sz="2400" b="1" dirty="0" smtClean="0">
                <a:solidFill>
                  <a:srgbClr val="FFFF00"/>
                </a:solidFill>
                <a:latin typeface="Arial" pitchFamily="34" charset="0"/>
                <a:cs typeface="Arial" pitchFamily="34" charset="0"/>
              </a:rPr>
              <a:t>Baby Friendly Community Health Initiative </a:t>
            </a:r>
            <a:endParaRPr lang="en-US" sz="24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609600" y="1066800"/>
            <a:ext cx="8229600" cy="5562600"/>
          </a:xfrm>
        </p:spPr>
        <p:txBody>
          <a:bodyPr rtlCol="0">
            <a:normAutofit/>
          </a:bodyPr>
          <a:lstStyle/>
          <a:p>
            <a:pPr fontAlgn="auto">
              <a:spcAft>
                <a:spcPts val="0"/>
              </a:spcAft>
              <a:defRPr/>
            </a:pPr>
            <a:r>
              <a:rPr lang="en-US" sz="1600" dirty="0" smtClean="0">
                <a:solidFill>
                  <a:srgbClr val="FFFF00"/>
                </a:solidFill>
                <a:latin typeface="Arial" pitchFamily="34" charset="0"/>
                <a:cs typeface="Arial" pitchFamily="34" charset="0"/>
              </a:rPr>
              <a:t>Location 	; 	</a:t>
            </a:r>
            <a:r>
              <a:rPr lang="en-US" sz="1600" dirty="0" err="1" smtClean="0">
                <a:solidFill>
                  <a:srgbClr val="FFFF00"/>
                </a:solidFill>
                <a:latin typeface="Arial" pitchFamily="34" charset="0"/>
                <a:cs typeface="Arial" pitchFamily="34" charset="0"/>
              </a:rPr>
              <a:t>Lalitpur</a:t>
            </a:r>
            <a:r>
              <a:rPr lang="en-US" sz="1600" dirty="0" smtClean="0">
                <a:solidFill>
                  <a:srgbClr val="FFFF00"/>
                </a:solidFill>
                <a:latin typeface="Arial" pitchFamily="34" charset="0"/>
                <a:cs typeface="Arial" pitchFamily="34" charset="0"/>
              </a:rPr>
              <a:t> in UP </a:t>
            </a:r>
          </a:p>
          <a:p>
            <a:pPr fontAlgn="auto">
              <a:spcAft>
                <a:spcPts val="0"/>
              </a:spcAft>
              <a:defRPr/>
            </a:pPr>
            <a:endParaRPr lang="en-US" sz="1600" dirty="0">
              <a:solidFill>
                <a:srgbClr val="FFFF00"/>
              </a:solidFill>
              <a:latin typeface="Arial" pitchFamily="34" charset="0"/>
              <a:cs typeface="Arial" pitchFamily="34" charset="0"/>
            </a:endParaRPr>
          </a:p>
          <a:p>
            <a:pPr fontAlgn="auto">
              <a:spcAft>
                <a:spcPts val="0"/>
              </a:spcAft>
              <a:defRPr/>
            </a:pPr>
            <a:r>
              <a:rPr lang="en-US" sz="1600" dirty="0" smtClean="0">
                <a:solidFill>
                  <a:srgbClr val="FFFF00"/>
                </a:solidFill>
                <a:latin typeface="Arial" pitchFamily="34" charset="0"/>
                <a:cs typeface="Arial" pitchFamily="34" charset="0"/>
              </a:rPr>
              <a:t>Duration 	: 	2006 till 2012</a:t>
            </a:r>
          </a:p>
          <a:p>
            <a:pPr fontAlgn="auto">
              <a:spcAft>
                <a:spcPts val="0"/>
              </a:spcAft>
              <a:defRPr/>
            </a:pPr>
            <a:endParaRPr lang="en-US" sz="1600" dirty="0">
              <a:solidFill>
                <a:srgbClr val="FFFF00"/>
              </a:solidFill>
              <a:latin typeface="Arial" pitchFamily="34" charset="0"/>
              <a:cs typeface="Arial" pitchFamily="34" charset="0"/>
            </a:endParaRPr>
          </a:p>
          <a:p>
            <a:pPr fontAlgn="auto">
              <a:spcAft>
                <a:spcPts val="0"/>
              </a:spcAft>
              <a:defRPr/>
            </a:pPr>
            <a:r>
              <a:rPr lang="en-US" sz="1600" dirty="0" smtClean="0">
                <a:solidFill>
                  <a:srgbClr val="FFFF00"/>
                </a:solidFill>
                <a:latin typeface="Arial" pitchFamily="34" charset="0"/>
                <a:cs typeface="Arial" pitchFamily="34" charset="0"/>
              </a:rPr>
              <a:t>About the Practice 	: </a:t>
            </a:r>
          </a:p>
          <a:p>
            <a:pPr fontAlgn="auto">
              <a:spcAft>
                <a:spcPts val="0"/>
              </a:spcAft>
              <a:buFont typeface="Wingdings" pitchFamily="2" charset="2"/>
              <a:buChar char="§"/>
              <a:defRPr/>
            </a:pPr>
            <a:endParaRPr lang="en-US" sz="1600" dirty="0" smtClean="0">
              <a:solidFill>
                <a:srgbClr val="FFFF00"/>
              </a:solidFill>
              <a:latin typeface="Arial" pitchFamily="34" charset="0"/>
              <a:cs typeface="Arial" pitchFamily="34" charset="0"/>
            </a:endParaRPr>
          </a:p>
          <a:p>
            <a:pPr marL="3063875" indent="-285750" fontAlgn="auto">
              <a:spcAft>
                <a:spcPts val="0"/>
              </a:spcAft>
              <a:buFont typeface="Wingdings" pitchFamily="2" charset="2"/>
              <a:buChar char="§"/>
              <a:defRPr/>
            </a:pPr>
            <a:r>
              <a:rPr lang="en-US" sz="1600" dirty="0" smtClean="0">
                <a:solidFill>
                  <a:srgbClr val="FFFF00"/>
                </a:solidFill>
                <a:latin typeface="Arial" pitchFamily="34" charset="0"/>
                <a:cs typeface="Arial" pitchFamily="34" charset="0"/>
              </a:rPr>
              <a:t> Establishment of Mother Support Group comprising </a:t>
            </a:r>
          </a:p>
          <a:p>
            <a:pPr marL="0" indent="0" fontAlgn="auto">
              <a:spcAft>
                <a:spcPts val="0"/>
              </a:spcAft>
              <a:buNone/>
              <a:defRPr/>
            </a:pPr>
            <a:r>
              <a:rPr lang="en-US" sz="1600" dirty="0" smtClean="0">
                <a:solidFill>
                  <a:srgbClr val="FFFF00"/>
                </a:solidFill>
                <a:latin typeface="Arial" pitchFamily="34" charset="0"/>
                <a:cs typeface="Arial" pitchFamily="34" charset="0"/>
              </a:rPr>
              <a:t>                                                      AWW,AWH, ASHA and Traditional Birth Attendant  to </a:t>
            </a:r>
          </a:p>
          <a:p>
            <a:pPr marL="0" indent="0" fontAlgn="auto">
              <a:spcAft>
                <a:spcPts val="0"/>
              </a:spcAft>
              <a:buNone/>
              <a:defRPr/>
            </a:pPr>
            <a:r>
              <a:rPr lang="en-US" sz="1600" dirty="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                                                      improve IYCF Practices </a:t>
            </a:r>
          </a:p>
          <a:p>
            <a:pPr fontAlgn="auto">
              <a:spcAft>
                <a:spcPts val="0"/>
              </a:spcAft>
              <a:buFont typeface="Wingdings" pitchFamily="2" charset="2"/>
              <a:buChar char="§"/>
              <a:defRPr/>
            </a:pPr>
            <a:endParaRPr lang="en-US" sz="1600" dirty="0">
              <a:solidFill>
                <a:srgbClr val="FFFF00"/>
              </a:solidFill>
              <a:latin typeface="Arial" pitchFamily="34" charset="0"/>
              <a:cs typeface="Arial" pitchFamily="34" charset="0"/>
            </a:endParaRPr>
          </a:p>
          <a:p>
            <a:pPr marL="3063875" indent="-285750" fontAlgn="auto">
              <a:spcAft>
                <a:spcPts val="0"/>
              </a:spcAft>
              <a:buFont typeface="Wingdings" pitchFamily="2" charset="2"/>
              <a:buChar char="§"/>
              <a:defRPr/>
            </a:pPr>
            <a:r>
              <a:rPr lang="en-US" sz="1600" dirty="0" smtClean="0">
                <a:solidFill>
                  <a:srgbClr val="FFFF00"/>
                </a:solidFill>
                <a:latin typeface="Arial" pitchFamily="34" charset="0"/>
                <a:cs typeface="Arial" pitchFamily="34" charset="0"/>
              </a:rPr>
              <a:t>  Training of Mothers Support Group </a:t>
            </a:r>
          </a:p>
          <a:p>
            <a:pPr marL="0" indent="0" fontAlgn="auto">
              <a:spcAft>
                <a:spcPts val="0"/>
              </a:spcAft>
              <a:buFont typeface="Wingdings" pitchFamily="2" charset="2"/>
              <a:buNone/>
              <a:defRPr/>
            </a:pPr>
            <a:endParaRPr lang="en-US" sz="1600" dirty="0" smtClean="0">
              <a:solidFill>
                <a:srgbClr val="FFFF00"/>
              </a:solidFill>
              <a:latin typeface="Arial" pitchFamily="34" charset="0"/>
              <a:cs typeface="Arial" pitchFamily="34" charset="0"/>
            </a:endParaRPr>
          </a:p>
          <a:p>
            <a:pPr fontAlgn="auto">
              <a:spcAft>
                <a:spcPts val="0"/>
              </a:spcAft>
              <a:defRPr/>
            </a:pPr>
            <a:r>
              <a:rPr lang="en-US" sz="1600" dirty="0" smtClean="0">
                <a:solidFill>
                  <a:srgbClr val="FFFF00"/>
                </a:solidFill>
                <a:latin typeface="Arial" pitchFamily="34" charset="0"/>
                <a:cs typeface="Arial" pitchFamily="34" charset="0"/>
              </a:rPr>
              <a:t> Outcome 		 : </a:t>
            </a:r>
          </a:p>
          <a:p>
            <a:pPr marL="2971800" indent="-193675" fontAlgn="auto">
              <a:spcAft>
                <a:spcPts val="0"/>
              </a:spcAft>
              <a:buFont typeface="Wingdings" pitchFamily="2" charset="2"/>
              <a:buChar char="§"/>
              <a:defRPr/>
            </a:pPr>
            <a:r>
              <a:rPr lang="en-US" sz="1600" dirty="0" smtClean="0">
                <a:solidFill>
                  <a:srgbClr val="FFFF00"/>
                </a:solidFill>
                <a:latin typeface="Arial" pitchFamily="34" charset="0"/>
                <a:cs typeface="Arial" pitchFamily="34" charset="0"/>
              </a:rPr>
              <a:t> % increase in Breast Feeding within one hour from        10.6%  in 2006 to 62 % in 2012.</a:t>
            </a:r>
          </a:p>
          <a:p>
            <a:pPr marL="2971800" indent="-193675" fontAlgn="auto">
              <a:spcAft>
                <a:spcPts val="0"/>
              </a:spcAft>
              <a:buFont typeface="Wingdings" pitchFamily="2" charset="2"/>
              <a:buNone/>
              <a:defRPr/>
            </a:pPr>
            <a:endParaRPr lang="en-US" sz="1600" dirty="0" smtClean="0">
              <a:solidFill>
                <a:srgbClr val="FFFF00"/>
              </a:solidFill>
              <a:latin typeface="Arial" pitchFamily="34" charset="0"/>
              <a:cs typeface="Arial" pitchFamily="34" charset="0"/>
            </a:endParaRPr>
          </a:p>
          <a:p>
            <a:pPr marL="2971800" indent="-193675" fontAlgn="auto">
              <a:spcAft>
                <a:spcPts val="0"/>
              </a:spcAft>
              <a:buFont typeface="Wingdings" pitchFamily="2" charset="2"/>
              <a:buChar char="§"/>
              <a:defRPr/>
            </a:pPr>
            <a:r>
              <a:rPr lang="en-US" sz="1600" dirty="0" smtClean="0">
                <a:solidFill>
                  <a:srgbClr val="FFFF00"/>
                </a:solidFill>
                <a:latin typeface="Arial" pitchFamily="34" charset="0"/>
                <a:cs typeface="Arial" pitchFamily="34" charset="0"/>
              </a:rPr>
              <a:t> % increase in Complementary Feeding from 6.6% in      2006  to 60% in 2012 </a:t>
            </a:r>
            <a:endParaRPr lang="en-US" sz="16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93965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229600" cy="533400"/>
          </a:xfrm>
        </p:spPr>
        <p:txBody>
          <a:bodyPr>
            <a:noAutofit/>
          </a:bodyPr>
          <a:lstStyle/>
          <a:p>
            <a:pPr fontAlgn="auto">
              <a:spcAft>
                <a:spcPts val="0"/>
              </a:spcAft>
              <a:defRPr/>
            </a:pPr>
            <a:r>
              <a:rPr lang="en-US" sz="2400" b="1" dirty="0" smtClean="0">
                <a:solidFill>
                  <a:srgbClr val="FFFF00"/>
                </a:solidFill>
                <a:latin typeface="Arial" pitchFamily="34" charset="0"/>
                <a:cs typeface="Arial" pitchFamily="34" charset="0"/>
              </a:rPr>
              <a:t>Social Mapping through Mother Support Group</a:t>
            </a:r>
            <a:r>
              <a:rPr lang="en-US" sz="5400" b="1" dirty="0" smtClean="0">
                <a:latin typeface="Arial" pitchFamily="34" charset="0"/>
                <a:cs typeface="Arial" pitchFamily="34" charset="0"/>
              </a:rPr>
              <a:t/>
            </a:r>
            <a:br>
              <a:rPr lang="en-US" sz="5400" b="1" dirty="0" smtClean="0">
                <a:latin typeface="Arial" pitchFamily="34" charset="0"/>
                <a:cs typeface="Arial" pitchFamily="34" charset="0"/>
              </a:rPr>
            </a:br>
            <a:endParaRPr lang="en-US" sz="5400" b="1" dirty="0">
              <a:latin typeface="Arial" pitchFamily="34" charset="0"/>
              <a:cs typeface="Arial" pitchFamily="34" charset="0"/>
            </a:endParaRPr>
          </a:p>
        </p:txBody>
      </p:sp>
      <p:sp>
        <p:nvSpPr>
          <p:cNvPr id="2" name="Content Placeholder 1"/>
          <p:cNvSpPr>
            <a:spLocks noGrp="1"/>
          </p:cNvSpPr>
          <p:nvPr>
            <p:ph idx="1"/>
          </p:nvPr>
        </p:nvSpPr>
        <p:spPr>
          <a:xfrm>
            <a:off x="457200" y="914400"/>
            <a:ext cx="8382000" cy="5562600"/>
          </a:xfrm>
        </p:spPr>
        <p:txBody>
          <a:bodyPr rtlCol="0">
            <a:normAutofit fontScale="25000" lnSpcReduction="20000"/>
          </a:bodyPr>
          <a:lstStyle/>
          <a:p>
            <a:pPr algn="just" fontAlgn="auto">
              <a:spcAft>
                <a:spcPts val="0"/>
              </a:spcAft>
              <a:buClr>
                <a:schemeClr val="tx1"/>
              </a:buClr>
              <a:buFont typeface="Wingdings" pitchFamily="2" charset="2"/>
              <a:buChar char="§"/>
              <a:defRPr/>
            </a:pPr>
            <a:endParaRPr lang="en-US" sz="2000" dirty="0" smtClean="0"/>
          </a:p>
          <a:p>
            <a:pPr algn="just" fontAlgn="auto">
              <a:spcAft>
                <a:spcPts val="0"/>
              </a:spcAft>
              <a:buClr>
                <a:srgbClr val="FFFF00"/>
              </a:buClr>
              <a:defRPr/>
            </a:pPr>
            <a:r>
              <a:rPr lang="en-US" sz="5600" b="1" dirty="0" smtClean="0">
                <a:solidFill>
                  <a:srgbClr val="FFFF00"/>
                </a:solidFill>
                <a:latin typeface="Arial" pitchFamily="34" charset="0"/>
                <a:cs typeface="Arial" pitchFamily="34" charset="0"/>
              </a:rPr>
              <a:t>Location </a:t>
            </a:r>
            <a:r>
              <a:rPr lang="en-US" sz="5600" dirty="0" smtClean="0">
                <a:solidFill>
                  <a:srgbClr val="FFFF00"/>
                </a:solidFill>
                <a:latin typeface="Arial" pitchFamily="34" charset="0"/>
                <a:cs typeface="Arial" pitchFamily="34" charset="0"/>
              </a:rPr>
              <a:t>	: Tamil Nadu </a:t>
            </a:r>
          </a:p>
          <a:p>
            <a:pPr algn="just" fontAlgn="auto">
              <a:spcAft>
                <a:spcPts val="0"/>
              </a:spcAft>
              <a:buClr>
                <a:srgbClr val="FFFF00"/>
              </a:buClr>
              <a:defRPr/>
            </a:pPr>
            <a:endParaRPr lang="en-US" sz="5600" dirty="0" smtClean="0">
              <a:solidFill>
                <a:srgbClr val="FFFF00"/>
              </a:solidFill>
              <a:latin typeface="Arial" pitchFamily="34" charset="0"/>
              <a:cs typeface="Arial" pitchFamily="34" charset="0"/>
            </a:endParaRPr>
          </a:p>
          <a:p>
            <a:pPr algn="just" fontAlgn="auto">
              <a:spcAft>
                <a:spcPts val="0"/>
              </a:spcAft>
              <a:buClr>
                <a:srgbClr val="FFFF00"/>
              </a:buClr>
              <a:defRPr/>
            </a:pPr>
            <a:r>
              <a:rPr lang="en-US" sz="5600" b="1" dirty="0" smtClean="0">
                <a:solidFill>
                  <a:srgbClr val="FFFF00"/>
                </a:solidFill>
                <a:latin typeface="Arial" pitchFamily="34" charset="0"/>
                <a:cs typeface="Arial" pitchFamily="34" charset="0"/>
              </a:rPr>
              <a:t>Duration </a:t>
            </a:r>
            <a:r>
              <a:rPr lang="en-US" sz="5600" dirty="0" smtClean="0">
                <a:solidFill>
                  <a:srgbClr val="FFFF00"/>
                </a:solidFill>
                <a:latin typeface="Arial" pitchFamily="34" charset="0"/>
                <a:cs typeface="Arial" pitchFamily="34" charset="0"/>
              </a:rPr>
              <a:t>	: Since May 2004 </a:t>
            </a:r>
          </a:p>
          <a:p>
            <a:pPr algn="just" fontAlgn="auto">
              <a:spcAft>
                <a:spcPts val="0"/>
              </a:spcAft>
              <a:buClr>
                <a:srgbClr val="FFFF00"/>
              </a:buClr>
              <a:defRPr/>
            </a:pPr>
            <a:endParaRPr lang="en-US" sz="5600" dirty="0">
              <a:solidFill>
                <a:srgbClr val="FFFF00"/>
              </a:solidFill>
              <a:latin typeface="Arial" pitchFamily="34" charset="0"/>
              <a:cs typeface="Arial" pitchFamily="34" charset="0"/>
            </a:endParaRPr>
          </a:p>
          <a:p>
            <a:pPr algn="just" fontAlgn="auto">
              <a:spcAft>
                <a:spcPts val="0"/>
              </a:spcAft>
              <a:buClr>
                <a:srgbClr val="FFFF00"/>
              </a:buClr>
              <a:defRPr/>
            </a:pPr>
            <a:r>
              <a:rPr lang="en-US" sz="5600" b="1" dirty="0" smtClean="0">
                <a:solidFill>
                  <a:srgbClr val="FFFF00"/>
                </a:solidFill>
                <a:latin typeface="Arial" pitchFamily="34" charset="0"/>
                <a:cs typeface="Arial" pitchFamily="34" charset="0"/>
              </a:rPr>
              <a:t>Periodicity</a:t>
            </a:r>
            <a:r>
              <a:rPr lang="en-US" sz="5600" dirty="0" smtClean="0">
                <a:solidFill>
                  <a:srgbClr val="FFFF00"/>
                </a:solidFill>
                <a:latin typeface="Arial" pitchFamily="34" charset="0"/>
                <a:cs typeface="Arial" pitchFamily="34" charset="0"/>
              </a:rPr>
              <a:t>	 : Once in every month/fortnight. </a:t>
            </a:r>
          </a:p>
          <a:p>
            <a:pPr algn="just" fontAlgn="auto">
              <a:spcAft>
                <a:spcPts val="0"/>
              </a:spcAft>
              <a:buClr>
                <a:srgbClr val="FFFF00"/>
              </a:buClr>
              <a:defRPr/>
            </a:pPr>
            <a:endParaRPr lang="en-US" sz="5600" dirty="0" smtClean="0">
              <a:solidFill>
                <a:srgbClr val="FFFF00"/>
              </a:solidFill>
              <a:latin typeface="Arial" pitchFamily="34" charset="0"/>
              <a:cs typeface="Arial" pitchFamily="34" charset="0"/>
            </a:endParaRPr>
          </a:p>
          <a:p>
            <a:pPr algn="just" fontAlgn="auto">
              <a:spcAft>
                <a:spcPts val="0"/>
              </a:spcAft>
              <a:buClr>
                <a:srgbClr val="FFFF00"/>
              </a:buClr>
              <a:defRPr/>
            </a:pPr>
            <a:r>
              <a:rPr lang="en-US" sz="5600" b="1" dirty="0" smtClean="0">
                <a:solidFill>
                  <a:srgbClr val="FFFF00"/>
                </a:solidFill>
                <a:latin typeface="Arial" pitchFamily="34" charset="0"/>
                <a:cs typeface="Arial" pitchFamily="34" charset="0"/>
              </a:rPr>
              <a:t>About the Practice </a:t>
            </a:r>
            <a:r>
              <a:rPr lang="en-US" sz="5600" dirty="0" smtClean="0">
                <a:solidFill>
                  <a:srgbClr val="FFFF00"/>
                </a:solidFill>
                <a:latin typeface="Arial" pitchFamily="34" charset="0"/>
                <a:cs typeface="Arial" pitchFamily="34" charset="0"/>
              </a:rPr>
              <a:t>: </a:t>
            </a:r>
          </a:p>
          <a:p>
            <a:pPr marL="2057400" lvl="1" indent="-171450" algn="just" fontAlgn="auto">
              <a:spcAft>
                <a:spcPts val="0"/>
              </a:spcAft>
              <a:buFont typeface="Wingdings" pitchFamily="2" charset="2"/>
              <a:buChar char="§"/>
              <a:defRPr/>
            </a:pPr>
            <a:r>
              <a:rPr lang="en-US" sz="5600" dirty="0" smtClean="0">
                <a:solidFill>
                  <a:srgbClr val="FFFF00"/>
                </a:solidFill>
                <a:latin typeface="Arial" pitchFamily="34" charset="0"/>
                <a:cs typeface="Arial" pitchFamily="34" charset="0"/>
              </a:rPr>
              <a:t>Conducting social mapping at a common place by all members of the social institutions like SHGs, Working Women Group (WWG), Adolescent Girls Group (AGG), local teachers, PRIs and any other groups functioning in the village.</a:t>
            </a:r>
          </a:p>
          <a:p>
            <a:pPr marL="0" lvl="1" indent="0" algn="just" fontAlgn="auto">
              <a:spcAft>
                <a:spcPts val="0"/>
              </a:spcAft>
              <a:buFontTx/>
              <a:buNone/>
              <a:defRPr/>
            </a:pPr>
            <a:endParaRPr lang="en-US" sz="5600" dirty="0" smtClean="0">
              <a:solidFill>
                <a:srgbClr val="FFFF00"/>
              </a:solidFill>
              <a:latin typeface="Arial" pitchFamily="34" charset="0"/>
              <a:cs typeface="Arial" pitchFamily="34" charset="0"/>
            </a:endParaRPr>
          </a:p>
          <a:p>
            <a:pPr marL="2057400" lvl="1" indent="-171450" algn="just" fontAlgn="auto">
              <a:spcAft>
                <a:spcPts val="0"/>
              </a:spcAft>
              <a:buFont typeface="Wingdings" pitchFamily="2" charset="2"/>
              <a:buChar char="§"/>
              <a:defRPr/>
            </a:pPr>
            <a:r>
              <a:rPr lang="en-US" sz="5600" dirty="0" smtClean="0">
                <a:solidFill>
                  <a:srgbClr val="FFFF00"/>
                </a:solidFill>
                <a:latin typeface="Arial" pitchFamily="34" charset="0"/>
                <a:cs typeface="Arial" pitchFamily="34" charset="0"/>
              </a:rPr>
              <a:t>Visit of mother support group to the target families and interaction  with them about  the usage of MCP Card and growth monitoring activities. </a:t>
            </a:r>
          </a:p>
          <a:p>
            <a:pPr marL="1944688" lvl="1" indent="-1944688" algn="just" fontAlgn="auto">
              <a:spcAft>
                <a:spcPts val="0"/>
              </a:spcAft>
              <a:buClr>
                <a:srgbClr val="FFFF00"/>
              </a:buClr>
              <a:buFont typeface="Wingdings" pitchFamily="2" charset="2"/>
              <a:buChar char="§"/>
              <a:defRPr/>
            </a:pPr>
            <a:endParaRPr lang="en-US" sz="5600" dirty="0" smtClean="0">
              <a:solidFill>
                <a:srgbClr val="FFFF00"/>
              </a:solidFill>
              <a:latin typeface="Arial" pitchFamily="34" charset="0"/>
              <a:cs typeface="Arial" pitchFamily="34" charset="0"/>
            </a:endParaRPr>
          </a:p>
          <a:p>
            <a:pPr marL="2057400" indent="-171450" algn="just" fontAlgn="auto">
              <a:spcAft>
                <a:spcPts val="0"/>
              </a:spcAft>
              <a:buClr>
                <a:srgbClr val="FFFF00"/>
              </a:buClr>
              <a:buFont typeface="Wingdings" pitchFamily="2" charset="2"/>
              <a:buChar char="§"/>
              <a:defRPr/>
            </a:pPr>
            <a:r>
              <a:rPr lang="en-US" sz="5600" dirty="0" smtClean="0">
                <a:solidFill>
                  <a:srgbClr val="FFFF00"/>
                </a:solidFill>
                <a:latin typeface="Arial" pitchFamily="34" charset="0"/>
                <a:cs typeface="Arial" pitchFamily="34" charset="0"/>
              </a:rPr>
              <a:t> A circle is drawn with 9-10 divisions. Each division in the spider map  denotes specific family practice </a:t>
            </a:r>
            <a:r>
              <a:rPr lang="en-US" sz="5600" dirty="0" err="1" smtClean="0">
                <a:solidFill>
                  <a:srgbClr val="FFFF00"/>
                </a:solidFill>
                <a:latin typeface="Arial" pitchFamily="34" charset="0"/>
                <a:cs typeface="Arial" pitchFamily="34" charset="0"/>
              </a:rPr>
              <a:t>e,g</a:t>
            </a:r>
            <a:r>
              <a:rPr lang="en-US" sz="5600" dirty="0" smtClean="0">
                <a:solidFill>
                  <a:srgbClr val="FFFF00"/>
                </a:solidFill>
                <a:latin typeface="Arial" pitchFamily="34" charset="0"/>
                <a:cs typeface="Arial" pitchFamily="34" charset="0"/>
              </a:rPr>
              <a:t>. maternal diet, early initiation of breast feeding, exclusive breast feeding up to six months, complementary feeding at the right time, quality, quantity and frequency of complementary feeding, feeding during illness, use of iodized salt, hand washing etc.</a:t>
            </a:r>
          </a:p>
          <a:p>
            <a:pPr algn="just" fontAlgn="auto">
              <a:spcAft>
                <a:spcPts val="0"/>
              </a:spcAft>
              <a:buClr>
                <a:srgbClr val="FFFF00"/>
              </a:buClr>
              <a:buFont typeface="Wingdings" pitchFamily="2" charset="2"/>
              <a:buChar char="§"/>
              <a:defRPr/>
            </a:pPr>
            <a:endParaRPr lang="en-US" sz="5600" dirty="0" smtClean="0">
              <a:solidFill>
                <a:srgbClr val="FFFF00"/>
              </a:solidFill>
              <a:latin typeface="Arial" pitchFamily="34" charset="0"/>
              <a:cs typeface="Arial" pitchFamily="34" charset="0"/>
            </a:endParaRPr>
          </a:p>
          <a:p>
            <a:pPr marL="2057400" indent="-171450" algn="just" fontAlgn="auto">
              <a:spcAft>
                <a:spcPts val="0"/>
              </a:spcAft>
              <a:buClr>
                <a:srgbClr val="FFFF00"/>
              </a:buClr>
              <a:buFont typeface="Wingdings" pitchFamily="2" charset="2"/>
              <a:buChar char="§"/>
              <a:defRPr/>
            </a:pPr>
            <a:r>
              <a:rPr lang="en-US" sz="5600" dirty="0" smtClean="0">
                <a:solidFill>
                  <a:srgbClr val="FFFF00"/>
                </a:solidFill>
                <a:latin typeface="Arial" pitchFamily="34" charset="0"/>
                <a:cs typeface="Arial" pitchFamily="34" charset="0"/>
              </a:rPr>
              <a:t>MSG draws this map whenever they meet and discuss and share to find out where they are and where they should move. </a:t>
            </a:r>
          </a:p>
          <a:p>
            <a:pPr marL="1885950" indent="0" algn="just" fontAlgn="auto">
              <a:spcAft>
                <a:spcPts val="0"/>
              </a:spcAft>
              <a:buClr>
                <a:srgbClr val="FFFF00"/>
              </a:buClr>
              <a:buNone/>
              <a:defRPr/>
            </a:pPr>
            <a:endParaRPr lang="en-US" sz="5600" dirty="0" smtClean="0">
              <a:solidFill>
                <a:srgbClr val="FFFF00"/>
              </a:solidFill>
              <a:latin typeface="Arial" pitchFamily="34" charset="0"/>
              <a:cs typeface="Arial" pitchFamily="34" charset="0"/>
            </a:endParaRPr>
          </a:p>
          <a:p>
            <a:pPr algn="just" fontAlgn="auto">
              <a:spcAft>
                <a:spcPts val="0"/>
              </a:spcAft>
              <a:buClr>
                <a:srgbClr val="FFFF00"/>
              </a:buClr>
              <a:defRPr/>
            </a:pPr>
            <a:r>
              <a:rPr lang="en-US" sz="5600" b="1" dirty="0" smtClean="0">
                <a:solidFill>
                  <a:srgbClr val="FFFF00"/>
                </a:solidFill>
                <a:latin typeface="Arial" pitchFamily="34" charset="0"/>
                <a:cs typeface="Arial" pitchFamily="34" charset="0"/>
              </a:rPr>
              <a:t>Outcome </a:t>
            </a:r>
            <a:r>
              <a:rPr lang="en-US" sz="5600" dirty="0" smtClean="0">
                <a:solidFill>
                  <a:srgbClr val="FFFF00"/>
                </a:solidFill>
                <a:latin typeface="Arial" pitchFamily="34" charset="0"/>
                <a:cs typeface="Arial" pitchFamily="34" charset="0"/>
              </a:rPr>
              <a:t>	: A lot of awareness has been generated among the community on various 		   issues related with ICDS</a:t>
            </a:r>
            <a:r>
              <a:rPr lang="en-US" sz="3600" dirty="0" smtClean="0">
                <a:solidFill>
                  <a:srgbClr val="FFFF00"/>
                </a:solidFill>
                <a:latin typeface="Arial" pitchFamily="34" charset="0"/>
                <a:cs typeface="Arial" pitchFamily="34" charset="0"/>
              </a:rPr>
              <a:t>. </a:t>
            </a:r>
          </a:p>
          <a:p>
            <a:pPr marL="640080" lvl="1" algn="just" fontAlgn="auto">
              <a:spcAft>
                <a:spcPts val="0"/>
              </a:spcAft>
              <a:buFont typeface="Wingdings" pitchFamily="2" charset="2"/>
              <a:buChar char="§"/>
              <a:defRPr/>
            </a:pPr>
            <a:endParaRPr lang="en-US" sz="2400" dirty="0" smtClean="0">
              <a:solidFill>
                <a:srgbClr val="FFC000"/>
              </a:solidFill>
            </a:endParaRPr>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1456968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Autofit/>
          </a:bodyPr>
          <a:lstStyle/>
          <a:p>
            <a:pPr fontAlgn="auto">
              <a:spcAft>
                <a:spcPts val="0"/>
              </a:spcAft>
              <a:defRPr/>
            </a:pPr>
            <a:r>
              <a:rPr lang="en-US" sz="2400" b="1" dirty="0" smtClean="0">
                <a:solidFill>
                  <a:srgbClr val="FFFF00"/>
                </a:solidFill>
                <a:latin typeface="Arial" pitchFamily="34" charset="0"/>
                <a:cs typeface="Arial" pitchFamily="34" charset="0"/>
              </a:rPr>
              <a:t>Providing Gas </a:t>
            </a:r>
            <a:r>
              <a:rPr lang="en-US" sz="2400" b="1" dirty="0" err="1" smtClean="0">
                <a:solidFill>
                  <a:srgbClr val="FFFF00"/>
                </a:solidFill>
                <a:latin typeface="Arial" pitchFamily="34" charset="0"/>
                <a:cs typeface="Arial" pitchFamily="34" charset="0"/>
              </a:rPr>
              <a:t>Chullahas</a:t>
            </a:r>
            <a:r>
              <a:rPr lang="en-US" sz="2400" b="1" dirty="0" smtClean="0">
                <a:solidFill>
                  <a:srgbClr val="FFFF00"/>
                </a:solidFill>
                <a:latin typeface="Arial" pitchFamily="34" charset="0"/>
                <a:cs typeface="Arial" pitchFamily="34" charset="0"/>
              </a:rPr>
              <a:t>  </a:t>
            </a:r>
            <a:r>
              <a:rPr lang="en-US" sz="2400" b="1" dirty="0">
                <a:solidFill>
                  <a:srgbClr val="FFFF00"/>
                </a:solidFill>
                <a:latin typeface="Arial" pitchFamily="34" charset="0"/>
                <a:cs typeface="Arial" pitchFamily="34" charset="0"/>
              </a:rPr>
              <a:t>Connections </a:t>
            </a:r>
            <a:r>
              <a:rPr lang="en-US" sz="2400" b="1" dirty="0" smtClean="0">
                <a:solidFill>
                  <a:srgbClr val="FFFF00"/>
                </a:solidFill>
                <a:latin typeface="Arial" pitchFamily="34" charset="0"/>
                <a:cs typeface="Arial" pitchFamily="34" charset="0"/>
              </a:rPr>
              <a:t> , and </a:t>
            </a:r>
            <a:r>
              <a:rPr lang="en-US" sz="2400" b="1" dirty="0" err="1" smtClean="0">
                <a:solidFill>
                  <a:srgbClr val="FFFF00"/>
                </a:solidFill>
                <a:latin typeface="Arial" pitchFamily="34" charset="0"/>
                <a:cs typeface="Arial" pitchFamily="34" charset="0"/>
              </a:rPr>
              <a:t>Idli</a:t>
            </a:r>
            <a:r>
              <a:rPr lang="en-US" sz="2400" b="1" dirty="0" smtClean="0">
                <a:solidFill>
                  <a:srgbClr val="FFFF00"/>
                </a:solidFill>
                <a:latin typeface="Arial" pitchFamily="34" charset="0"/>
                <a:cs typeface="Arial" pitchFamily="34" charset="0"/>
              </a:rPr>
              <a:t> Cooker from Flexi Funds in (AP, </a:t>
            </a:r>
            <a:r>
              <a:rPr lang="en-US" sz="2400" b="1" dirty="0">
                <a:solidFill>
                  <a:srgbClr val="FFFF00"/>
                </a:solidFill>
                <a:latin typeface="Arial" pitchFamily="34" charset="0"/>
                <a:cs typeface="Arial" pitchFamily="34" charset="0"/>
              </a:rPr>
              <a:t>Haryana and </a:t>
            </a:r>
            <a:r>
              <a:rPr lang="en-US" sz="2400" b="1" dirty="0" smtClean="0">
                <a:solidFill>
                  <a:srgbClr val="FFFF00"/>
                </a:solidFill>
                <a:latin typeface="Arial" pitchFamily="34" charset="0"/>
                <a:cs typeface="Arial" pitchFamily="34" charset="0"/>
              </a:rPr>
              <a:t>Gujarat) &amp; SANJHA CHULLA IN MADHYA PRADESH  </a:t>
            </a:r>
            <a:endParaRPr lang="en-US" sz="2400" b="1" dirty="0">
              <a:solidFill>
                <a:srgbClr val="FFFF00"/>
              </a:solidFill>
              <a:latin typeface="Arial" pitchFamily="34" charset="0"/>
              <a:cs typeface="Arial" pitchFamily="34" charset="0"/>
            </a:endParaRPr>
          </a:p>
        </p:txBody>
      </p:sp>
      <p:sp>
        <p:nvSpPr>
          <p:cNvPr id="2" name="Content Placeholder 1"/>
          <p:cNvSpPr>
            <a:spLocks noGrp="1"/>
          </p:cNvSpPr>
          <p:nvPr>
            <p:ph idx="1"/>
          </p:nvPr>
        </p:nvSpPr>
        <p:spPr>
          <a:xfrm>
            <a:off x="457200" y="1447800"/>
            <a:ext cx="8458200" cy="5287963"/>
          </a:xfrm>
        </p:spPr>
        <p:txBody>
          <a:bodyPr rtlCol="0">
            <a:normAutofit fontScale="92500" lnSpcReduction="20000"/>
          </a:bodyPr>
          <a:lstStyle/>
          <a:p>
            <a:pPr marL="0" indent="0" algn="just" fontAlgn="auto">
              <a:spcAft>
                <a:spcPts val="0"/>
              </a:spcAft>
              <a:buClr>
                <a:schemeClr val="tx1"/>
              </a:buClr>
              <a:buNone/>
              <a:defRPr/>
            </a:pPr>
            <a:r>
              <a:rPr lang="en-US" sz="2200" b="1" i="1" dirty="0" smtClean="0">
                <a:latin typeface="Arial" pitchFamily="34" charset="0"/>
                <a:cs typeface="Arial" pitchFamily="34" charset="0"/>
              </a:rPr>
              <a:t>Providing Gas </a:t>
            </a:r>
            <a:r>
              <a:rPr lang="en-US" sz="2200" b="1" i="1" dirty="0" err="1" smtClean="0">
                <a:latin typeface="Arial" pitchFamily="34" charset="0"/>
                <a:cs typeface="Arial" pitchFamily="34" charset="0"/>
              </a:rPr>
              <a:t>Chullahas</a:t>
            </a:r>
            <a:r>
              <a:rPr lang="en-US" sz="2200" b="1" i="1" dirty="0" smtClean="0">
                <a:latin typeface="Arial" pitchFamily="34" charset="0"/>
                <a:cs typeface="Arial" pitchFamily="34" charset="0"/>
              </a:rPr>
              <a:t> Connections and </a:t>
            </a:r>
            <a:r>
              <a:rPr lang="en-US" sz="2200" b="1" i="1" dirty="0" err="1" smtClean="0">
                <a:latin typeface="Arial" pitchFamily="34" charset="0"/>
                <a:cs typeface="Arial" pitchFamily="34" charset="0"/>
              </a:rPr>
              <a:t>Idli</a:t>
            </a:r>
            <a:r>
              <a:rPr lang="en-US" sz="2200" b="1" i="1" dirty="0" smtClean="0">
                <a:latin typeface="Arial" pitchFamily="34" charset="0"/>
                <a:cs typeface="Arial" pitchFamily="34" charset="0"/>
              </a:rPr>
              <a:t> Cooker from Flexi Funds in </a:t>
            </a:r>
            <a:r>
              <a:rPr lang="en-US" sz="2200" b="1" i="1" dirty="0" err="1" smtClean="0">
                <a:latin typeface="Arial" pitchFamily="34" charset="0"/>
                <a:cs typeface="Arial" pitchFamily="34" charset="0"/>
              </a:rPr>
              <a:t>Andshra</a:t>
            </a:r>
            <a:r>
              <a:rPr lang="en-US" sz="2200" b="1" i="1" dirty="0" smtClean="0">
                <a:latin typeface="Arial" pitchFamily="34" charset="0"/>
                <a:cs typeface="Arial" pitchFamily="34" charset="0"/>
              </a:rPr>
              <a:t> Pradesh , Haryana &amp; Gujarat)</a:t>
            </a:r>
          </a:p>
          <a:p>
            <a:pPr algn="just" fontAlgn="auto">
              <a:spcAft>
                <a:spcPts val="0"/>
              </a:spcAft>
              <a:buClr>
                <a:schemeClr val="tx1"/>
              </a:buClr>
              <a:buFont typeface="Wingdings" pitchFamily="2" charset="2"/>
              <a:buChar char="§"/>
              <a:defRPr/>
            </a:pPr>
            <a:endParaRPr lang="en-US" sz="1600" b="1" dirty="0">
              <a:solidFill>
                <a:srgbClr val="C00000"/>
              </a:solidFill>
              <a:latin typeface="Arial" pitchFamily="34" charset="0"/>
              <a:cs typeface="Arial" pitchFamily="34" charset="0"/>
            </a:endParaRPr>
          </a:p>
          <a:p>
            <a:pPr algn="just">
              <a:buClr>
                <a:srgbClr val="FFFF00"/>
              </a:buClr>
              <a:defRPr/>
            </a:pPr>
            <a:r>
              <a:rPr lang="en-US" sz="2200" b="1" dirty="0" smtClean="0">
                <a:solidFill>
                  <a:srgbClr val="FFFF00"/>
                </a:solidFill>
                <a:latin typeface="Arial" pitchFamily="34" charset="0"/>
                <a:cs typeface="Arial" pitchFamily="34" charset="0"/>
              </a:rPr>
              <a:t>Objectives </a:t>
            </a:r>
          </a:p>
          <a:p>
            <a:pPr marL="2854325" algn="just" fontAlgn="auto">
              <a:spcAft>
                <a:spcPts val="0"/>
              </a:spcAft>
              <a:buClr>
                <a:srgbClr val="FFFF00"/>
              </a:buClr>
              <a:buFont typeface="Wingdings" pitchFamily="2" charset="2"/>
              <a:buChar char="§"/>
              <a:defRPr/>
            </a:pPr>
            <a:r>
              <a:rPr lang="en-US" sz="1600" dirty="0" smtClean="0">
                <a:solidFill>
                  <a:srgbClr val="FFFF00"/>
                </a:solidFill>
                <a:latin typeface="Arial" pitchFamily="34" charset="0"/>
                <a:cs typeface="Arial" pitchFamily="34" charset="0"/>
              </a:rPr>
              <a:t>In order to provide freshly prepared supplementary nutrition every day at the AWC and </a:t>
            </a:r>
          </a:p>
          <a:p>
            <a:pPr marL="2854325" algn="just" fontAlgn="auto">
              <a:spcAft>
                <a:spcPts val="0"/>
              </a:spcAft>
              <a:buClr>
                <a:srgbClr val="FFFF00"/>
              </a:buClr>
              <a:buFont typeface="Wingdings" pitchFamily="2" charset="2"/>
              <a:buChar char="§"/>
              <a:defRPr/>
            </a:pPr>
            <a:endParaRPr lang="en-US" sz="1600" dirty="0">
              <a:solidFill>
                <a:srgbClr val="FFFF00"/>
              </a:solidFill>
              <a:latin typeface="Arial" pitchFamily="34" charset="0"/>
              <a:cs typeface="Arial" pitchFamily="34" charset="0"/>
            </a:endParaRPr>
          </a:p>
          <a:p>
            <a:pPr marL="2854325" algn="just" fontAlgn="auto">
              <a:spcAft>
                <a:spcPts val="0"/>
              </a:spcAft>
              <a:buClr>
                <a:srgbClr val="FFFF00"/>
              </a:buClr>
              <a:buFont typeface="Wingdings" pitchFamily="2" charset="2"/>
              <a:buChar char="§"/>
              <a:defRPr/>
            </a:pPr>
            <a:r>
              <a:rPr lang="en-US" sz="1600" dirty="0" smtClean="0">
                <a:solidFill>
                  <a:srgbClr val="FFFF00"/>
                </a:solidFill>
                <a:latin typeface="Arial" pitchFamily="34" charset="0"/>
                <a:cs typeface="Arial" pitchFamily="34" charset="0"/>
              </a:rPr>
              <a:t>in order to save the AWW and AWH from harmful exposure of the smoke from ‘</a:t>
            </a:r>
            <a:r>
              <a:rPr lang="en-US" sz="1600" dirty="0" err="1" smtClean="0">
                <a:solidFill>
                  <a:srgbClr val="FFFF00"/>
                </a:solidFill>
                <a:latin typeface="Arial" pitchFamily="34" charset="0"/>
                <a:cs typeface="Arial" pitchFamily="34" charset="0"/>
              </a:rPr>
              <a:t>chulha</a:t>
            </a:r>
            <a:r>
              <a:rPr lang="en-US" sz="1600" dirty="0" smtClean="0">
                <a:solidFill>
                  <a:srgbClr val="FFFF00"/>
                </a:solidFill>
                <a:latin typeface="Arial" pitchFamily="34" charset="0"/>
                <a:cs typeface="Arial" pitchFamily="34" charset="0"/>
              </a:rPr>
              <a:t>’</a:t>
            </a:r>
          </a:p>
          <a:p>
            <a:pPr marL="288925" indent="-173038" fontAlgn="auto">
              <a:spcAft>
                <a:spcPts val="0"/>
              </a:spcAft>
              <a:buClr>
                <a:schemeClr val="tx1"/>
              </a:buClr>
              <a:buFont typeface="Wingdings" pitchFamily="2" charset="2"/>
              <a:buChar char="§"/>
              <a:defRPr/>
            </a:pPr>
            <a:endParaRPr lang="en-US" sz="1600" dirty="0">
              <a:solidFill>
                <a:srgbClr val="FFFF00"/>
              </a:solidFill>
              <a:latin typeface="Arial" pitchFamily="34" charset="0"/>
              <a:cs typeface="Arial" pitchFamily="34" charset="0"/>
            </a:endParaRPr>
          </a:p>
          <a:p>
            <a:pPr marL="115887" indent="0" fontAlgn="auto">
              <a:spcAft>
                <a:spcPts val="0"/>
              </a:spcAft>
              <a:buClr>
                <a:schemeClr val="tx1"/>
              </a:buClr>
              <a:buNone/>
              <a:defRPr/>
            </a:pPr>
            <a:r>
              <a:rPr lang="en-US" sz="2200" b="1" i="1" dirty="0" err="1" smtClean="0">
                <a:latin typeface="Arial" pitchFamily="34" charset="0"/>
                <a:cs typeface="Arial" pitchFamily="34" charset="0"/>
              </a:rPr>
              <a:t>Sanjha</a:t>
            </a:r>
            <a:r>
              <a:rPr lang="en-US" sz="2200" b="1" i="1" dirty="0" smtClean="0">
                <a:latin typeface="Arial" pitchFamily="34" charset="0"/>
                <a:cs typeface="Arial" pitchFamily="34" charset="0"/>
              </a:rPr>
              <a:t> </a:t>
            </a:r>
            <a:r>
              <a:rPr lang="en-US" sz="2200" b="1" i="1" dirty="0" err="1" smtClean="0">
                <a:latin typeface="Arial" pitchFamily="34" charset="0"/>
                <a:cs typeface="Arial" pitchFamily="34" charset="0"/>
              </a:rPr>
              <a:t>Chulla</a:t>
            </a:r>
            <a:r>
              <a:rPr lang="en-US" sz="2200" b="1" i="1" dirty="0" smtClean="0">
                <a:latin typeface="Arial" pitchFamily="34" charset="0"/>
                <a:cs typeface="Arial" pitchFamily="34" charset="0"/>
              </a:rPr>
              <a:t> in Madhya Pradesh</a:t>
            </a:r>
          </a:p>
          <a:p>
            <a:pPr marL="288925" indent="-173038" fontAlgn="auto">
              <a:spcAft>
                <a:spcPts val="0"/>
              </a:spcAft>
              <a:buClr>
                <a:schemeClr val="tx1"/>
              </a:buClr>
              <a:buFont typeface="Wingdings" pitchFamily="2" charset="2"/>
              <a:buChar char="§"/>
              <a:defRPr/>
            </a:pPr>
            <a:endParaRPr lang="en-US" sz="1600" b="1" dirty="0">
              <a:solidFill>
                <a:srgbClr val="C00000"/>
              </a:solidFill>
              <a:latin typeface="Arial" pitchFamily="34" charset="0"/>
              <a:cs typeface="Arial" pitchFamily="34" charset="0"/>
            </a:endParaRPr>
          </a:p>
          <a:p>
            <a:pPr algn="just" fontAlgn="auto">
              <a:spcAft>
                <a:spcPts val="0"/>
              </a:spcAft>
              <a:buClr>
                <a:srgbClr val="FFFF00"/>
              </a:buClr>
              <a:defRPr/>
            </a:pPr>
            <a:r>
              <a:rPr lang="en-US" sz="2000" b="1" dirty="0">
                <a:solidFill>
                  <a:srgbClr val="FFFF00"/>
                </a:solidFill>
                <a:latin typeface="Arial" pitchFamily="34" charset="0"/>
                <a:cs typeface="Arial" pitchFamily="34" charset="0"/>
              </a:rPr>
              <a:t>About the Practice </a:t>
            </a:r>
            <a:r>
              <a:rPr lang="en-US" sz="2000" dirty="0">
                <a:solidFill>
                  <a:srgbClr val="FFFF00"/>
                </a:solidFill>
              </a:rPr>
              <a:t>													 </a:t>
            </a:r>
          </a:p>
          <a:p>
            <a:pPr marL="1939925" algn="just" fontAlgn="auto">
              <a:spcAft>
                <a:spcPts val="0"/>
              </a:spcAft>
              <a:buClr>
                <a:srgbClr val="FFFF00"/>
              </a:buClr>
              <a:buFont typeface="Wingdings" pitchFamily="2" charset="2"/>
              <a:buChar char="§"/>
              <a:defRPr/>
            </a:pPr>
            <a:r>
              <a:rPr lang="en-US" sz="1600" dirty="0">
                <a:solidFill>
                  <a:srgbClr val="FFFF00"/>
                </a:solidFill>
                <a:latin typeface="Arial" pitchFamily="34" charset="0"/>
                <a:cs typeface="Arial" pitchFamily="34" charset="0"/>
              </a:rPr>
              <a:t>ICDS in convergence with mid day meal scheme implements joint supplementary feeding </a:t>
            </a:r>
            <a:r>
              <a:rPr lang="en-US" sz="1600" dirty="0" err="1">
                <a:solidFill>
                  <a:srgbClr val="FFFF00"/>
                </a:solidFill>
                <a:latin typeface="Arial" pitchFamily="34" charset="0"/>
                <a:cs typeface="Arial" pitchFamily="34" charset="0"/>
              </a:rPr>
              <a:t>programme</a:t>
            </a:r>
            <a:r>
              <a:rPr lang="en-US" sz="1600" dirty="0">
                <a:solidFill>
                  <a:srgbClr val="FFFF00"/>
                </a:solidFill>
                <a:latin typeface="Arial" pitchFamily="34" charset="0"/>
                <a:cs typeface="Arial" pitchFamily="34" charset="0"/>
              </a:rPr>
              <a:t> called “</a:t>
            </a:r>
            <a:r>
              <a:rPr lang="en-US" sz="1600" dirty="0" err="1">
                <a:solidFill>
                  <a:srgbClr val="FFFF00"/>
                </a:solidFill>
                <a:latin typeface="Arial" pitchFamily="34" charset="0"/>
                <a:cs typeface="Arial" pitchFamily="34" charset="0"/>
              </a:rPr>
              <a:t>Sanjha</a:t>
            </a:r>
            <a:r>
              <a:rPr lang="en-US" sz="1600" dirty="0">
                <a:solidFill>
                  <a:srgbClr val="FFFF00"/>
                </a:solidFill>
                <a:latin typeface="Arial" pitchFamily="34" charset="0"/>
                <a:cs typeface="Arial" pitchFamily="34" charset="0"/>
              </a:rPr>
              <a:t> </a:t>
            </a:r>
            <a:r>
              <a:rPr lang="en-US" sz="1600" dirty="0" err="1">
                <a:solidFill>
                  <a:srgbClr val="FFFF00"/>
                </a:solidFill>
                <a:latin typeface="Arial" pitchFamily="34" charset="0"/>
                <a:cs typeface="Arial" pitchFamily="34" charset="0"/>
              </a:rPr>
              <a:t>Chulha</a:t>
            </a:r>
            <a:r>
              <a:rPr lang="en-US" sz="1600" dirty="0">
                <a:solidFill>
                  <a:srgbClr val="FFFF00"/>
                </a:solidFill>
                <a:latin typeface="Arial" pitchFamily="34" charset="0"/>
                <a:cs typeface="Arial" pitchFamily="34" charset="0"/>
              </a:rPr>
              <a:t>”</a:t>
            </a:r>
          </a:p>
          <a:p>
            <a:pPr marL="1882775" indent="-285750" algn="just" fontAlgn="auto">
              <a:spcAft>
                <a:spcPts val="0"/>
              </a:spcAft>
              <a:buClr>
                <a:srgbClr val="FFFF00"/>
              </a:buClr>
              <a:buFont typeface="Wingdings" pitchFamily="2" charset="2"/>
              <a:buChar char="§"/>
              <a:defRPr/>
            </a:pPr>
            <a:endParaRPr lang="en-US" sz="1600" dirty="0">
              <a:solidFill>
                <a:srgbClr val="FFFF00"/>
              </a:solidFill>
              <a:latin typeface="Arial" pitchFamily="34" charset="0"/>
              <a:cs typeface="Arial" pitchFamily="34" charset="0"/>
            </a:endParaRPr>
          </a:p>
          <a:p>
            <a:pPr marL="1939925" algn="just" fontAlgn="auto">
              <a:spcAft>
                <a:spcPts val="0"/>
              </a:spcAft>
              <a:buClr>
                <a:srgbClr val="FFFF00"/>
              </a:buClr>
              <a:buFont typeface="Wingdings" pitchFamily="2" charset="2"/>
              <a:buChar char="§"/>
              <a:defRPr/>
            </a:pPr>
            <a:r>
              <a:rPr lang="en-US" sz="1600" dirty="0">
                <a:solidFill>
                  <a:srgbClr val="FFFF00"/>
                </a:solidFill>
                <a:latin typeface="Arial" pitchFamily="34" charset="0"/>
                <a:cs typeface="Arial" pitchFamily="34" charset="0"/>
              </a:rPr>
              <a:t>Two Hot Cooked meals i.e. morning snacks and lunch is prepared with the help of local SHGs and served at AWCs.</a:t>
            </a:r>
          </a:p>
          <a:p>
            <a:pPr marL="1939925" algn="just" fontAlgn="auto">
              <a:spcAft>
                <a:spcPts val="0"/>
              </a:spcAft>
              <a:buClr>
                <a:srgbClr val="FFFF00"/>
              </a:buClr>
              <a:buFont typeface="Wingdings" pitchFamily="2" charset="2"/>
              <a:buChar char="§"/>
              <a:defRPr/>
            </a:pPr>
            <a:endParaRPr lang="en-US" sz="1600" dirty="0">
              <a:solidFill>
                <a:srgbClr val="FFFF00"/>
              </a:solidFill>
              <a:latin typeface="Arial" pitchFamily="34" charset="0"/>
              <a:cs typeface="Arial" pitchFamily="34" charset="0"/>
            </a:endParaRPr>
          </a:p>
          <a:p>
            <a:pPr marL="1939925" algn="just" fontAlgn="auto">
              <a:spcAft>
                <a:spcPts val="0"/>
              </a:spcAft>
              <a:buClr>
                <a:srgbClr val="FFFF00"/>
              </a:buClr>
              <a:buFont typeface="Wingdings" pitchFamily="2" charset="2"/>
              <a:buChar char="§"/>
              <a:defRPr/>
            </a:pPr>
            <a:r>
              <a:rPr lang="en-US" sz="1600" dirty="0">
                <a:solidFill>
                  <a:srgbClr val="FFFF00"/>
                </a:solidFill>
                <a:latin typeface="Arial" pitchFamily="34" charset="0"/>
                <a:cs typeface="Arial" pitchFamily="34" charset="0"/>
              </a:rPr>
              <a:t>This allows AWWs and AWHs to spend more time with children for pre-school education activities, home visits and </a:t>
            </a:r>
            <a:r>
              <a:rPr lang="en-US" sz="1600" dirty="0" err="1">
                <a:solidFill>
                  <a:srgbClr val="FFFF00"/>
                </a:solidFill>
                <a:latin typeface="Arial" pitchFamily="34" charset="0"/>
                <a:cs typeface="Arial" pitchFamily="34" charset="0"/>
              </a:rPr>
              <a:t>counselling</a:t>
            </a:r>
            <a:r>
              <a:rPr lang="en-US" sz="1600" dirty="0">
                <a:solidFill>
                  <a:srgbClr val="FFFF00"/>
                </a:solidFill>
                <a:latin typeface="Arial" pitchFamily="34" charset="0"/>
                <a:cs typeface="Arial" pitchFamily="34" charset="0"/>
              </a:rPr>
              <a:t> for under threes</a:t>
            </a:r>
            <a:r>
              <a:rPr lang="en-US" sz="2000" dirty="0">
                <a:solidFill>
                  <a:srgbClr val="FFFF00"/>
                </a:solidFill>
              </a:rPr>
              <a:t>.</a:t>
            </a:r>
          </a:p>
          <a:p>
            <a:pPr marL="288925" indent="-173038" fontAlgn="auto">
              <a:spcAft>
                <a:spcPts val="0"/>
              </a:spcAft>
              <a:buClr>
                <a:schemeClr val="tx1"/>
              </a:buClr>
              <a:buFont typeface="Wingdings" pitchFamily="2" charset="2"/>
              <a:buChar char="§"/>
              <a:defRPr/>
            </a:pPr>
            <a:endParaRPr lang="en-US" sz="1600" dirty="0" smtClean="0">
              <a:solidFill>
                <a:srgbClr val="FFFF00"/>
              </a:solidFill>
              <a:latin typeface="Arial" pitchFamily="34" charset="0"/>
              <a:cs typeface="Arial" pitchFamily="34" charset="0"/>
            </a:endParaRPr>
          </a:p>
          <a:p>
            <a:pPr marL="288925" indent="-173038" fontAlgn="auto">
              <a:spcAft>
                <a:spcPts val="0"/>
              </a:spcAft>
              <a:buClr>
                <a:schemeClr val="tx1"/>
              </a:buClr>
              <a:buFont typeface="Wingdings" pitchFamily="2" charset="2"/>
              <a:buChar char="§"/>
              <a:defRPr/>
            </a:pPr>
            <a:endParaRPr lang="en-US" sz="1600" dirty="0" smtClean="0">
              <a:solidFill>
                <a:srgbClr val="FFFF00"/>
              </a:solidFill>
              <a:latin typeface="Arial" pitchFamily="34" charset="0"/>
              <a:cs typeface="Arial" pitchFamily="34" charset="0"/>
            </a:endParaRPr>
          </a:p>
          <a:p>
            <a:pPr algn="just" fontAlgn="auto">
              <a:spcAft>
                <a:spcPts val="0"/>
              </a:spcAft>
              <a:buClr>
                <a:schemeClr val="tx1"/>
              </a:buClr>
              <a:buFont typeface="Wingdings" pitchFamily="2" charset="2"/>
              <a:buNone/>
              <a:defRPr/>
            </a:pPr>
            <a:endParaRPr lang="en-US" sz="1600"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75287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762000"/>
          </a:xfrm>
        </p:spPr>
        <p:txBody>
          <a:bodyPr>
            <a:noAutofit/>
          </a:bodyPr>
          <a:lstStyle/>
          <a:p>
            <a:pPr fontAlgn="auto">
              <a:spcAft>
                <a:spcPts val="0"/>
              </a:spcAft>
              <a:defRPr/>
            </a:pPr>
            <a:r>
              <a:rPr lang="en-US" sz="3200" b="1" dirty="0" smtClean="0">
                <a:solidFill>
                  <a:srgbClr val="FFFF00"/>
                </a:solidFill>
                <a:latin typeface="Arial" pitchFamily="34" charset="0"/>
                <a:cs typeface="Arial" pitchFamily="34" charset="0"/>
              </a:rPr>
              <a:t>Establishment of Community Resource Centre</a:t>
            </a:r>
            <a:endParaRPr lang="en-US" sz="5400" b="1" dirty="0">
              <a:latin typeface="Calibri" pitchFamily="34" charset="0"/>
            </a:endParaRPr>
          </a:p>
        </p:txBody>
      </p:sp>
      <p:sp>
        <p:nvSpPr>
          <p:cNvPr id="2" name="Content Placeholder 1"/>
          <p:cNvSpPr>
            <a:spLocks noGrp="1"/>
          </p:cNvSpPr>
          <p:nvPr>
            <p:ph idx="1"/>
          </p:nvPr>
        </p:nvSpPr>
        <p:spPr>
          <a:xfrm>
            <a:off x="533400" y="1524000"/>
            <a:ext cx="8229600" cy="5105400"/>
          </a:xfrm>
        </p:spPr>
        <p:txBody>
          <a:bodyPr rtlCol="0">
            <a:normAutofit lnSpcReduction="10000"/>
          </a:bodyPr>
          <a:lstStyle/>
          <a:p>
            <a:pPr algn="just" fontAlgn="auto">
              <a:spcAft>
                <a:spcPts val="0"/>
              </a:spcAft>
              <a:buClr>
                <a:srgbClr val="FFFF00"/>
              </a:buClr>
              <a:defRPr/>
            </a:pPr>
            <a:r>
              <a:rPr lang="en-US" sz="1800" b="1" dirty="0" smtClean="0">
                <a:solidFill>
                  <a:srgbClr val="FFFF00"/>
                </a:solidFill>
                <a:latin typeface="Arial" pitchFamily="34" charset="0"/>
                <a:cs typeface="Arial" pitchFamily="34" charset="0"/>
              </a:rPr>
              <a:t>Location </a:t>
            </a:r>
            <a:r>
              <a:rPr lang="en-US" sz="1800" dirty="0" smtClean="0">
                <a:solidFill>
                  <a:srgbClr val="FFFF00"/>
                </a:solidFill>
                <a:latin typeface="Arial" pitchFamily="34" charset="0"/>
                <a:cs typeface="Arial" pitchFamily="34" charset="0"/>
              </a:rPr>
              <a:t>		: Kerala </a:t>
            </a:r>
          </a:p>
          <a:p>
            <a:pPr algn="just" fontAlgn="auto">
              <a:spcAft>
                <a:spcPts val="0"/>
              </a:spcAft>
              <a:buClr>
                <a:srgbClr val="FFFF00"/>
              </a:buClr>
              <a:defRPr/>
            </a:pPr>
            <a:endParaRPr lang="en-US" sz="1800" dirty="0" smtClean="0">
              <a:solidFill>
                <a:srgbClr val="FFFF00"/>
              </a:solidFill>
              <a:latin typeface="Arial" pitchFamily="34" charset="0"/>
              <a:cs typeface="Arial" pitchFamily="34" charset="0"/>
            </a:endParaRPr>
          </a:p>
          <a:p>
            <a:pPr algn="just" fontAlgn="auto">
              <a:spcAft>
                <a:spcPts val="0"/>
              </a:spcAft>
              <a:buClr>
                <a:srgbClr val="FFFF00"/>
              </a:buClr>
              <a:defRPr/>
            </a:pPr>
            <a:r>
              <a:rPr lang="en-US" sz="1800" b="1" dirty="0" smtClean="0">
                <a:solidFill>
                  <a:srgbClr val="FFFF00"/>
                </a:solidFill>
                <a:latin typeface="Arial" pitchFamily="34" charset="0"/>
                <a:cs typeface="Arial" pitchFamily="34" charset="0"/>
              </a:rPr>
              <a:t>Objectives </a:t>
            </a:r>
            <a:r>
              <a:rPr lang="en-US" sz="1800" dirty="0" smtClean="0">
                <a:solidFill>
                  <a:srgbClr val="FFFF00"/>
                </a:solidFill>
                <a:latin typeface="Arial" pitchFamily="34" charset="0"/>
                <a:cs typeface="Arial" pitchFamily="34" charset="0"/>
              </a:rPr>
              <a:t>	</a:t>
            </a:r>
            <a:r>
              <a:rPr lang="en-US" sz="1800" dirty="0">
                <a:solidFill>
                  <a:srgbClr val="FFFF00"/>
                </a:solidFill>
                <a:latin typeface="Arial" pitchFamily="34" charset="0"/>
                <a:cs typeface="Arial" pitchFamily="34" charset="0"/>
              </a:rPr>
              <a:t>	</a:t>
            </a:r>
            <a:r>
              <a:rPr lang="en-US" sz="1800" dirty="0" smtClean="0">
                <a:solidFill>
                  <a:srgbClr val="FFFF00"/>
                </a:solidFill>
                <a:latin typeface="Arial" pitchFamily="34" charset="0"/>
                <a:cs typeface="Arial" pitchFamily="34" charset="0"/>
              </a:rPr>
              <a:t> Providing all </a:t>
            </a:r>
            <a:r>
              <a:rPr lang="en-US" sz="1800" dirty="0">
                <a:solidFill>
                  <a:srgbClr val="FFFF00"/>
                </a:solidFill>
                <a:latin typeface="Arial" pitchFamily="34" charset="0"/>
                <a:cs typeface="Arial" pitchFamily="34" charset="0"/>
              </a:rPr>
              <a:t>type of Information required to run the </a:t>
            </a:r>
            <a:endParaRPr lang="en-US" sz="1800" dirty="0" smtClean="0">
              <a:solidFill>
                <a:srgbClr val="FFFF00"/>
              </a:solidFill>
              <a:latin typeface="Arial" pitchFamily="34" charset="0"/>
              <a:cs typeface="Arial" pitchFamily="34" charset="0"/>
            </a:endParaRPr>
          </a:p>
          <a:p>
            <a:pPr marL="0" indent="0" algn="just" fontAlgn="auto">
              <a:spcAft>
                <a:spcPts val="0"/>
              </a:spcAft>
              <a:buClr>
                <a:srgbClr val="FFFF00"/>
              </a:buClr>
              <a:buNone/>
              <a:defRPr/>
            </a:pPr>
            <a:r>
              <a:rPr lang="en-US" sz="1800" dirty="0" smtClean="0">
                <a:solidFill>
                  <a:srgbClr val="FFFF00"/>
                </a:solidFill>
                <a:latin typeface="Arial" pitchFamily="34" charset="0"/>
                <a:cs typeface="Arial" pitchFamily="34" charset="0"/>
              </a:rPr>
              <a:t>                                       	 Mother’s </a:t>
            </a:r>
            <a:r>
              <a:rPr lang="en-US" sz="1800" dirty="0">
                <a:solidFill>
                  <a:srgbClr val="FFFF00"/>
                </a:solidFill>
                <a:latin typeface="Arial" pitchFamily="34" charset="0"/>
                <a:cs typeface="Arial" pitchFamily="34" charset="0"/>
              </a:rPr>
              <a:t>Club and Adolescent Club etc.</a:t>
            </a:r>
            <a:r>
              <a:rPr lang="en-US" sz="1800" dirty="0">
                <a:solidFill>
                  <a:srgbClr val="FFFF00"/>
                </a:solidFill>
              </a:rPr>
              <a:t> </a:t>
            </a:r>
            <a:endParaRPr lang="en-US" sz="1800" dirty="0" smtClean="0">
              <a:solidFill>
                <a:srgbClr val="FFFF00"/>
              </a:solidFill>
            </a:endParaRPr>
          </a:p>
          <a:p>
            <a:pPr algn="just" fontAlgn="auto">
              <a:spcAft>
                <a:spcPts val="0"/>
              </a:spcAft>
              <a:buClr>
                <a:srgbClr val="FFFF00"/>
              </a:buClr>
              <a:defRPr/>
            </a:pPr>
            <a:endParaRPr lang="en-US" sz="1800" dirty="0">
              <a:solidFill>
                <a:srgbClr val="FFFF00"/>
              </a:solidFill>
              <a:cs typeface="Arial" pitchFamily="34" charset="0"/>
            </a:endParaRPr>
          </a:p>
          <a:p>
            <a:pPr algn="just" fontAlgn="auto">
              <a:spcAft>
                <a:spcPts val="0"/>
              </a:spcAft>
              <a:buClr>
                <a:srgbClr val="FFFF00"/>
              </a:buClr>
              <a:defRPr/>
            </a:pPr>
            <a:r>
              <a:rPr lang="en-US" sz="1800" b="1" dirty="0" smtClean="0">
                <a:solidFill>
                  <a:srgbClr val="FFFF00"/>
                </a:solidFill>
                <a:latin typeface="Arial" pitchFamily="34" charset="0"/>
                <a:cs typeface="Arial" pitchFamily="34" charset="0"/>
              </a:rPr>
              <a:t>About the Practice </a:t>
            </a:r>
            <a:r>
              <a:rPr lang="en-US" sz="1800" dirty="0" smtClean="0">
                <a:solidFill>
                  <a:srgbClr val="FFFF00"/>
                </a:solidFill>
                <a:cs typeface="Arial" pitchFamily="34" charset="0"/>
              </a:rPr>
              <a:t>	: </a:t>
            </a:r>
          </a:p>
          <a:p>
            <a:pPr marL="0" indent="0" algn="just" fontAlgn="auto">
              <a:spcAft>
                <a:spcPts val="0"/>
              </a:spcAft>
              <a:buClr>
                <a:schemeClr val="tx1"/>
              </a:buClr>
              <a:buNone/>
              <a:defRPr/>
            </a:pPr>
            <a:endParaRPr lang="en-US" sz="1800" dirty="0" smtClean="0">
              <a:solidFill>
                <a:srgbClr val="FFFF00"/>
              </a:solidFill>
              <a:latin typeface="Arial" pitchFamily="34" charset="0"/>
              <a:cs typeface="Arial" pitchFamily="34" charset="0"/>
            </a:endParaRPr>
          </a:p>
          <a:p>
            <a:pPr marL="2825750" indent="-285750" algn="just" fontAlgn="auto">
              <a:spcAft>
                <a:spcPts val="0"/>
              </a:spcAft>
              <a:buClr>
                <a:srgbClr val="FFFF00"/>
              </a:buClr>
              <a:buFont typeface="Wingdings" pitchFamily="2" charset="2"/>
              <a:buChar char="§"/>
              <a:defRPr/>
            </a:pPr>
            <a:r>
              <a:rPr lang="en-US" sz="1800" dirty="0" smtClean="0">
                <a:solidFill>
                  <a:srgbClr val="FFFF00"/>
                </a:solidFill>
                <a:latin typeface="Arial" pitchFamily="34" charset="0"/>
                <a:cs typeface="Arial" pitchFamily="34" charset="0"/>
              </a:rPr>
              <a:t>Community </a:t>
            </a:r>
            <a:r>
              <a:rPr lang="en-US" sz="1800" dirty="0">
                <a:solidFill>
                  <a:srgbClr val="FFFF00"/>
                </a:solidFill>
                <a:latin typeface="Arial" pitchFamily="34" charset="0"/>
                <a:cs typeface="Arial" pitchFamily="34" charset="0"/>
              </a:rPr>
              <a:t>R</a:t>
            </a:r>
            <a:r>
              <a:rPr lang="en-US" sz="1800" dirty="0" smtClean="0">
                <a:solidFill>
                  <a:srgbClr val="FFFF00"/>
                </a:solidFill>
                <a:latin typeface="Arial" pitchFamily="34" charset="0"/>
                <a:cs typeface="Arial" pitchFamily="34" charset="0"/>
              </a:rPr>
              <a:t>esource Centers serve as multi level single window service </a:t>
            </a:r>
            <a:r>
              <a:rPr lang="en-US" sz="1800" dirty="0" err="1" smtClean="0">
                <a:solidFill>
                  <a:srgbClr val="FFFF00"/>
                </a:solidFill>
                <a:latin typeface="Arial" pitchFamily="34" charset="0"/>
                <a:cs typeface="Arial" pitchFamily="34" charset="0"/>
              </a:rPr>
              <a:t>centre</a:t>
            </a:r>
            <a:r>
              <a:rPr lang="en-US" sz="1800" dirty="0" smtClean="0">
                <a:solidFill>
                  <a:srgbClr val="FFFF00"/>
                </a:solidFill>
                <a:latin typeface="Arial" pitchFamily="34" charset="0"/>
                <a:cs typeface="Arial" pitchFamily="34" charset="0"/>
              </a:rPr>
              <a:t>  </a:t>
            </a:r>
          </a:p>
          <a:p>
            <a:pPr marL="2540000" indent="0" algn="just" fontAlgn="auto">
              <a:spcAft>
                <a:spcPts val="0"/>
              </a:spcAft>
              <a:buClr>
                <a:srgbClr val="FFFF00"/>
              </a:buClr>
              <a:buNone/>
              <a:defRPr/>
            </a:pPr>
            <a:endParaRPr lang="en-US" sz="1800" dirty="0">
              <a:solidFill>
                <a:srgbClr val="FFFF00"/>
              </a:solidFill>
              <a:latin typeface="Arial" pitchFamily="34" charset="0"/>
              <a:cs typeface="Arial" pitchFamily="34" charset="0"/>
            </a:endParaRPr>
          </a:p>
          <a:p>
            <a:pPr marL="2825750" indent="-285750" algn="just" fontAlgn="auto">
              <a:spcAft>
                <a:spcPts val="0"/>
              </a:spcAft>
              <a:buClr>
                <a:srgbClr val="FFFF00"/>
              </a:buClr>
              <a:buFont typeface="Wingdings" pitchFamily="2" charset="2"/>
              <a:buChar char="§"/>
              <a:defRPr/>
            </a:pPr>
            <a:r>
              <a:rPr lang="en-US" sz="1800" dirty="0" smtClean="0">
                <a:solidFill>
                  <a:srgbClr val="FFFF00"/>
                </a:solidFill>
                <a:latin typeface="Arial" pitchFamily="34" charset="0"/>
                <a:cs typeface="Arial" pitchFamily="34" charset="0"/>
              </a:rPr>
              <a:t>Establishment of CRC in 567 AWCs located across the States.</a:t>
            </a:r>
          </a:p>
          <a:p>
            <a:pPr marL="2825750" indent="-285750" algn="just" fontAlgn="auto">
              <a:spcAft>
                <a:spcPts val="0"/>
              </a:spcAft>
              <a:buClr>
                <a:srgbClr val="FFFF00"/>
              </a:buClr>
              <a:buFont typeface="Wingdings" pitchFamily="2" charset="2"/>
              <a:buChar char="§"/>
              <a:defRPr/>
            </a:pPr>
            <a:endParaRPr lang="en-US" sz="1800" dirty="0" smtClean="0">
              <a:solidFill>
                <a:srgbClr val="FFFF00"/>
              </a:solidFill>
              <a:latin typeface="Arial" pitchFamily="34" charset="0"/>
              <a:cs typeface="Arial" pitchFamily="34" charset="0"/>
            </a:endParaRPr>
          </a:p>
          <a:p>
            <a:pPr marL="2825750" indent="-285750" algn="just" fontAlgn="auto">
              <a:spcAft>
                <a:spcPts val="0"/>
              </a:spcAft>
              <a:buClr>
                <a:srgbClr val="FFFF00"/>
              </a:buClr>
              <a:buFont typeface="Wingdings" pitchFamily="2" charset="2"/>
              <a:buChar char="§"/>
              <a:defRPr/>
            </a:pPr>
            <a:r>
              <a:rPr lang="en-US" sz="1800" dirty="0" smtClean="0">
                <a:solidFill>
                  <a:srgbClr val="FFFF00"/>
                </a:solidFill>
                <a:latin typeface="Arial" pitchFamily="34" charset="0"/>
                <a:cs typeface="Arial" pitchFamily="34" charset="0"/>
              </a:rPr>
              <a:t>These </a:t>
            </a:r>
            <a:r>
              <a:rPr lang="en-US" sz="1800" dirty="0" err="1" smtClean="0">
                <a:solidFill>
                  <a:srgbClr val="FFFF00"/>
                </a:solidFill>
                <a:latin typeface="Arial" pitchFamily="34" charset="0"/>
                <a:cs typeface="Arial" pitchFamily="34" charset="0"/>
              </a:rPr>
              <a:t>centres</a:t>
            </a:r>
            <a:r>
              <a:rPr lang="en-US" sz="1800" dirty="0" smtClean="0">
                <a:solidFill>
                  <a:srgbClr val="FFFF00"/>
                </a:solidFill>
                <a:latin typeface="Arial" pitchFamily="34" charset="0"/>
                <a:cs typeface="Arial" pitchFamily="34" charset="0"/>
              </a:rPr>
              <a:t> have been equipped with :-</a:t>
            </a:r>
          </a:p>
          <a:p>
            <a:pPr marL="2868613" indent="-328613" algn="just" fontAlgn="auto">
              <a:spcAft>
                <a:spcPts val="0"/>
              </a:spcAft>
              <a:buClr>
                <a:srgbClr val="FFFF00"/>
              </a:buClr>
              <a:buNone/>
              <a:defRPr/>
            </a:pPr>
            <a:r>
              <a:rPr lang="en-US" sz="1800" dirty="0">
                <a:solidFill>
                  <a:srgbClr val="FFFF00"/>
                </a:solidFill>
                <a:latin typeface="Arial" pitchFamily="34" charset="0"/>
                <a:cs typeface="Arial" pitchFamily="34" charset="0"/>
              </a:rPr>
              <a:t>	</a:t>
            </a:r>
            <a:r>
              <a:rPr lang="en-US" sz="1800" dirty="0" smtClean="0">
                <a:solidFill>
                  <a:srgbClr val="FFFF00"/>
                </a:solidFill>
                <a:latin typeface="Arial" pitchFamily="34" charset="0"/>
                <a:cs typeface="Arial" pitchFamily="34" charset="0"/>
              </a:rPr>
              <a:t>Computers and Pre-School Education CDs and reading and library facilities for local woman and adolescent girls. </a:t>
            </a:r>
          </a:p>
          <a:p>
            <a:pPr marL="2795588" indent="-307975" algn="just" fontAlgn="auto">
              <a:spcAft>
                <a:spcPts val="0"/>
              </a:spcAft>
              <a:buClr>
                <a:schemeClr val="tx1"/>
              </a:buClr>
              <a:buFont typeface="Wingdings" pitchFamily="2" charset="2"/>
              <a:buNone/>
              <a:defRPr/>
            </a:pPr>
            <a:endParaRPr lang="en-US" dirty="0"/>
          </a:p>
        </p:txBody>
      </p:sp>
    </p:spTree>
    <p:extLst>
      <p:ext uri="{BB962C8B-B14F-4D97-AF65-F5344CB8AC3E}">
        <p14:creationId xmlns:p14="http://schemas.microsoft.com/office/powerpoint/2010/main" val="295620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34340" y="228600"/>
            <a:ext cx="8229600" cy="960438"/>
          </a:xfrm>
        </p:spPr>
        <p:txBody>
          <a:bodyPr>
            <a:normAutofit/>
          </a:bodyPr>
          <a:lstStyle/>
          <a:p>
            <a:pPr algn="l" fontAlgn="auto">
              <a:spcAft>
                <a:spcPts val="0"/>
              </a:spcAft>
              <a:defRPr/>
            </a:pPr>
            <a:r>
              <a:rPr lang="en-US" sz="2400" b="1" dirty="0" smtClean="0">
                <a:solidFill>
                  <a:srgbClr val="FFFF00"/>
                </a:solidFill>
                <a:latin typeface="Arial" pitchFamily="34" charset="0"/>
                <a:cs typeface="Arial" pitchFamily="34" charset="0"/>
              </a:rPr>
              <a:t>Cluster community Volunteers in Madhya Pradesh &amp; Community March against Malnutrition in  Chhattisgarh </a:t>
            </a:r>
            <a:endParaRPr lang="en-US" sz="5400" b="1" dirty="0">
              <a:latin typeface="Calibri" pitchFamily="34" charset="0"/>
            </a:endParaRPr>
          </a:p>
        </p:txBody>
      </p:sp>
      <p:sp>
        <p:nvSpPr>
          <p:cNvPr id="2" name="Content Placeholder 1"/>
          <p:cNvSpPr>
            <a:spLocks noGrp="1"/>
          </p:cNvSpPr>
          <p:nvPr>
            <p:ph idx="1"/>
          </p:nvPr>
        </p:nvSpPr>
        <p:spPr>
          <a:xfrm>
            <a:off x="457200" y="1600200"/>
            <a:ext cx="8229600" cy="5029200"/>
          </a:xfrm>
        </p:spPr>
        <p:txBody>
          <a:bodyPr rtlCol="0">
            <a:normAutofit/>
          </a:bodyPr>
          <a:lstStyle/>
          <a:p>
            <a:pPr marL="0" indent="0" algn="just" fontAlgn="auto">
              <a:spcAft>
                <a:spcPts val="0"/>
              </a:spcAft>
              <a:buClr>
                <a:schemeClr val="tx1"/>
              </a:buClr>
              <a:buNone/>
              <a:defRPr/>
            </a:pPr>
            <a:r>
              <a:rPr lang="en-US" sz="1800" b="1" i="1" dirty="0" smtClean="0">
                <a:latin typeface="Arial" pitchFamily="34" charset="0"/>
                <a:cs typeface="Arial" pitchFamily="34" charset="0"/>
              </a:rPr>
              <a:t>Cluster Community Volunteers in Madhya Pradesh </a:t>
            </a:r>
          </a:p>
          <a:p>
            <a:pPr algn="just" fontAlgn="auto">
              <a:spcAft>
                <a:spcPts val="0"/>
              </a:spcAft>
              <a:buClr>
                <a:schemeClr val="tx1"/>
              </a:buClr>
              <a:buFont typeface="Wingdings" pitchFamily="2" charset="2"/>
              <a:buChar char="§"/>
              <a:defRPr/>
            </a:pPr>
            <a:endParaRPr lang="en-US" sz="1400" dirty="0" smtClean="0">
              <a:solidFill>
                <a:srgbClr val="C00000"/>
              </a:solidFill>
              <a:latin typeface="Arial" pitchFamily="34" charset="0"/>
              <a:cs typeface="Arial" pitchFamily="34" charset="0"/>
            </a:endParaRPr>
          </a:p>
          <a:p>
            <a:pPr algn="just" fontAlgn="auto">
              <a:spcAft>
                <a:spcPts val="0"/>
              </a:spcAft>
              <a:buClr>
                <a:srgbClr val="FFFF00"/>
              </a:buClr>
              <a:defRPr/>
            </a:pPr>
            <a:r>
              <a:rPr lang="en-US" sz="1400" b="1" dirty="0" smtClean="0">
                <a:solidFill>
                  <a:srgbClr val="FFFF00"/>
                </a:solidFill>
                <a:latin typeface="Arial" pitchFamily="34" charset="0"/>
                <a:cs typeface="Arial" pitchFamily="34" charset="0"/>
              </a:rPr>
              <a:t>About the Practice</a:t>
            </a:r>
            <a:r>
              <a:rPr lang="en-US" sz="1400" dirty="0" smtClean="0">
                <a:solidFill>
                  <a:srgbClr val="FFFF00"/>
                </a:solidFill>
                <a:latin typeface="Arial" pitchFamily="34" charset="0"/>
                <a:cs typeface="Arial" pitchFamily="34" charset="0"/>
              </a:rPr>
              <a:t>	</a:t>
            </a:r>
            <a:r>
              <a:rPr lang="en-US" sz="1400" dirty="0">
                <a:solidFill>
                  <a:srgbClr val="FFFF00"/>
                </a:solidFill>
                <a:latin typeface="Arial" pitchFamily="34" charset="0"/>
                <a:cs typeface="Arial" pitchFamily="34" charset="0"/>
              </a:rPr>
              <a:t>:</a:t>
            </a:r>
            <a:endParaRPr lang="en-US" sz="1400" dirty="0" smtClean="0">
              <a:solidFill>
                <a:srgbClr val="FFFF00"/>
              </a:solidFill>
              <a:latin typeface="Arial" pitchFamily="34" charset="0"/>
              <a:cs typeface="Arial" pitchFamily="34" charset="0"/>
            </a:endParaRPr>
          </a:p>
          <a:p>
            <a:pPr algn="just" fontAlgn="auto">
              <a:spcAft>
                <a:spcPts val="0"/>
              </a:spcAft>
              <a:buClr>
                <a:schemeClr val="tx1"/>
              </a:buClr>
              <a:buFont typeface="Wingdings" pitchFamily="2" charset="2"/>
              <a:buChar char="§"/>
              <a:defRPr/>
            </a:pPr>
            <a:endParaRPr lang="en-US" sz="1400" dirty="0">
              <a:solidFill>
                <a:srgbClr val="FFFF00"/>
              </a:solidFill>
              <a:latin typeface="Arial" pitchFamily="34" charset="0"/>
              <a:cs typeface="Arial" pitchFamily="34" charset="0"/>
            </a:endParaRPr>
          </a:p>
          <a:p>
            <a:pPr marL="2967038" indent="-280988" algn="just" fontAlgn="auto">
              <a:spcAft>
                <a:spcPts val="0"/>
              </a:spcAft>
              <a:buClr>
                <a:srgbClr val="FFFF00"/>
              </a:buClr>
              <a:defRPr/>
            </a:pPr>
            <a:r>
              <a:rPr lang="en-US" sz="1400" dirty="0" smtClean="0">
                <a:solidFill>
                  <a:srgbClr val="FFFF00"/>
                </a:solidFill>
                <a:latin typeface="Arial" pitchFamily="34" charset="0"/>
                <a:cs typeface="Arial" pitchFamily="34" charset="0"/>
              </a:rPr>
              <a:t>In 15 high burden districts, Community involvement and ownership has been ensured by selecting one honorary community volunteer for each pairs of 25-30 households. </a:t>
            </a:r>
          </a:p>
          <a:p>
            <a:pPr marL="2967038" indent="-280988" algn="just" fontAlgn="auto">
              <a:spcAft>
                <a:spcPts val="0"/>
              </a:spcAft>
              <a:buClr>
                <a:srgbClr val="FFFF00"/>
              </a:buClr>
              <a:defRPr/>
            </a:pPr>
            <a:endParaRPr lang="en-US" sz="1400" dirty="0" smtClean="0">
              <a:solidFill>
                <a:srgbClr val="FFFF00"/>
              </a:solidFill>
              <a:latin typeface="Arial" pitchFamily="34" charset="0"/>
              <a:cs typeface="Arial" pitchFamily="34" charset="0"/>
            </a:endParaRPr>
          </a:p>
          <a:p>
            <a:pPr marL="2967038" indent="-280988" algn="just" fontAlgn="auto">
              <a:spcAft>
                <a:spcPts val="0"/>
              </a:spcAft>
              <a:buClr>
                <a:srgbClr val="FFFF00"/>
              </a:buClr>
              <a:defRPr/>
            </a:pPr>
            <a:r>
              <a:rPr lang="en-US" sz="1400" dirty="0" smtClean="0">
                <a:solidFill>
                  <a:srgbClr val="FFFF00"/>
                </a:solidFill>
                <a:latin typeface="Arial" pitchFamily="34" charset="0"/>
                <a:cs typeface="Arial" pitchFamily="34" charset="0"/>
              </a:rPr>
              <a:t>These volunteers not only provide </a:t>
            </a:r>
            <a:r>
              <a:rPr lang="en-US" sz="1400" dirty="0" err="1" smtClean="0">
                <a:solidFill>
                  <a:srgbClr val="FFFF00"/>
                </a:solidFill>
                <a:latin typeface="Arial" pitchFamily="34" charset="0"/>
                <a:cs typeface="Arial" pitchFamily="34" charset="0"/>
              </a:rPr>
              <a:t>counselling</a:t>
            </a:r>
            <a:r>
              <a:rPr lang="en-US" sz="1400" dirty="0" smtClean="0">
                <a:solidFill>
                  <a:srgbClr val="FFFF00"/>
                </a:solidFill>
                <a:latin typeface="Arial" pitchFamily="34" charset="0"/>
                <a:cs typeface="Arial" pitchFamily="34" charset="0"/>
              </a:rPr>
              <a:t> on different health and nutrition aspects but also provide supportive supervision to AWW as well. </a:t>
            </a:r>
          </a:p>
          <a:p>
            <a:pPr marL="2795588" algn="just" fontAlgn="auto">
              <a:spcAft>
                <a:spcPts val="0"/>
              </a:spcAft>
              <a:buClr>
                <a:srgbClr val="FFFF00"/>
              </a:buClr>
              <a:defRPr/>
            </a:pPr>
            <a:endParaRPr lang="en-US" sz="1400" dirty="0" smtClean="0">
              <a:solidFill>
                <a:srgbClr val="FFFF00"/>
              </a:solidFill>
              <a:latin typeface="Arial" pitchFamily="34" charset="0"/>
              <a:cs typeface="Arial" pitchFamily="34" charset="0"/>
            </a:endParaRPr>
          </a:p>
          <a:p>
            <a:pPr marL="4763" indent="0" fontAlgn="auto">
              <a:spcAft>
                <a:spcPts val="0"/>
              </a:spcAft>
              <a:buClr>
                <a:schemeClr val="tx1"/>
              </a:buClr>
              <a:buNone/>
              <a:defRPr/>
            </a:pPr>
            <a:r>
              <a:rPr lang="en-US" sz="1600" b="1" i="1" dirty="0" smtClean="0">
                <a:latin typeface="Arial" pitchFamily="34" charset="0"/>
                <a:cs typeface="Arial" pitchFamily="34" charset="0"/>
              </a:rPr>
              <a:t>Community March against Malnutrition in Chhattisgarh </a:t>
            </a:r>
          </a:p>
          <a:p>
            <a:pPr marL="347663" indent="0" fontAlgn="auto">
              <a:spcAft>
                <a:spcPts val="0"/>
              </a:spcAft>
              <a:buClr>
                <a:schemeClr val="tx1"/>
              </a:buClr>
              <a:buFont typeface="Wingdings" pitchFamily="2" charset="2"/>
              <a:buChar char="§"/>
              <a:defRPr/>
            </a:pPr>
            <a:endParaRPr lang="en-US" sz="1600" b="1" dirty="0" smtClean="0">
              <a:solidFill>
                <a:srgbClr val="FFFF00"/>
              </a:solidFill>
              <a:latin typeface="Arial" pitchFamily="34" charset="0"/>
              <a:cs typeface="Arial" pitchFamily="34" charset="0"/>
            </a:endParaRPr>
          </a:p>
          <a:p>
            <a:pPr marL="354013" indent="-354013" fontAlgn="auto">
              <a:spcAft>
                <a:spcPts val="0"/>
              </a:spcAft>
              <a:buClr>
                <a:srgbClr val="FFFF00"/>
              </a:buClr>
              <a:defRPr/>
            </a:pPr>
            <a:r>
              <a:rPr lang="en-US" sz="1600" b="1" dirty="0" smtClean="0">
                <a:solidFill>
                  <a:srgbClr val="FFFF00"/>
                </a:solidFill>
                <a:latin typeface="Arial" pitchFamily="34" charset="0"/>
                <a:cs typeface="Arial" pitchFamily="34" charset="0"/>
              </a:rPr>
              <a:t> About </a:t>
            </a:r>
            <a:r>
              <a:rPr lang="en-US" sz="1600" b="1" dirty="0">
                <a:solidFill>
                  <a:srgbClr val="FFFF00"/>
                </a:solidFill>
                <a:latin typeface="Arial" pitchFamily="34" charset="0"/>
                <a:cs typeface="Arial" pitchFamily="34" charset="0"/>
              </a:rPr>
              <a:t>the Practice</a:t>
            </a:r>
            <a:r>
              <a:rPr lang="en-US" sz="1400" dirty="0">
                <a:solidFill>
                  <a:srgbClr val="FFFF00"/>
                </a:solidFill>
                <a:latin typeface="Arial" pitchFamily="34" charset="0"/>
                <a:cs typeface="Arial" pitchFamily="34" charset="0"/>
              </a:rPr>
              <a:t>	:</a:t>
            </a:r>
          </a:p>
          <a:p>
            <a:pPr marL="0" indent="0" fontAlgn="auto">
              <a:spcAft>
                <a:spcPts val="0"/>
              </a:spcAft>
              <a:buClr>
                <a:schemeClr val="tx1"/>
              </a:buClr>
              <a:buFont typeface="Wingdings" pitchFamily="2" charset="2"/>
              <a:buNone/>
              <a:defRPr/>
            </a:pPr>
            <a:endParaRPr lang="en-US" sz="1400" dirty="0" smtClean="0">
              <a:solidFill>
                <a:srgbClr val="FFFF00"/>
              </a:solidFill>
              <a:latin typeface="Arial" pitchFamily="34" charset="0"/>
              <a:cs typeface="Arial" pitchFamily="34" charset="0"/>
            </a:endParaRPr>
          </a:p>
          <a:p>
            <a:pPr marL="0" indent="0" algn="just" fontAlgn="auto">
              <a:spcAft>
                <a:spcPts val="0"/>
              </a:spcAft>
              <a:buClr>
                <a:schemeClr val="tx1"/>
              </a:buClr>
              <a:buFont typeface="Wingdings" pitchFamily="2" charset="2"/>
              <a:buNone/>
              <a:defRPr/>
            </a:pPr>
            <a:r>
              <a:rPr lang="en-US" sz="1600" dirty="0" smtClean="0">
                <a:solidFill>
                  <a:srgbClr val="FFFF00"/>
                </a:solidFill>
                <a:latin typeface="Arial" pitchFamily="34" charset="0"/>
                <a:cs typeface="Arial" pitchFamily="34" charset="0"/>
              </a:rPr>
              <a:t>In </a:t>
            </a:r>
            <a:r>
              <a:rPr lang="en-US" sz="1600" dirty="0">
                <a:solidFill>
                  <a:srgbClr val="FFFF00"/>
                </a:solidFill>
                <a:latin typeface="Arial" pitchFamily="34" charset="0"/>
                <a:cs typeface="Arial" pitchFamily="34" charset="0"/>
              </a:rPr>
              <a:t>order to educate the community and the family about </a:t>
            </a:r>
            <a:endParaRPr lang="en-US" sz="1600" dirty="0" smtClean="0">
              <a:solidFill>
                <a:srgbClr val="FFFF00"/>
              </a:solidFill>
              <a:latin typeface="Arial" pitchFamily="34" charset="0"/>
              <a:cs typeface="Arial" pitchFamily="34" charset="0"/>
            </a:endParaRPr>
          </a:p>
          <a:p>
            <a:pPr marL="0" indent="0" algn="just" fontAlgn="auto">
              <a:spcAft>
                <a:spcPts val="0"/>
              </a:spcAft>
              <a:buClr>
                <a:schemeClr val="tx1"/>
              </a:buClr>
              <a:buFont typeface="Wingdings" pitchFamily="2" charset="2"/>
              <a:buNone/>
              <a:defRPr/>
            </a:pPr>
            <a:r>
              <a:rPr lang="en-US" sz="1600" dirty="0" smtClean="0">
                <a:solidFill>
                  <a:srgbClr val="FFFF00"/>
                </a:solidFill>
                <a:latin typeface="Arial" pitchFamily="34" charset="0"/>
                <a:cs typeface="Arial" pitchFamily="34" charset="0"/>
              </a:rPr>
              <a:t>various </a:t>
            </a:r>
            <a:r>
              <a:rPr lang="en-US" sz="1600" dirty="0">
                <a:solidFill>
                  <a:srgbClr val="FFFF00"/>
                </a:solidFill>
                <a:latin typeface="Arial" pitchFamily="34" charset="0"/>
                <a:cs typeface="Arial" pitchFamily="34" charset="0"/>
              </a:rPr>
              <a:t>preventive aspects of malnutrition, Community </a:t>
            </a:r>
            <a:r>
              <a:rPr lang="en-US" sz="1600" dirty="0" smtClean="0">
                <a:solidFill>
                  <a:srgbClr val="FFFF00"/>
                </a:solidFill>
                <a:latin typeface="Arial" pitchFamily="34" charset="0"/>
                <a:cs typeface="Arial" pitchFamily="34" charset="0"/>
              </a:rPr>
              <a:t>March</a:t>
            </a:r>
          </a:p>
          <a:p>
            <a:pPr marL="0" indent="0" fontAlgn="auto">
              <a:spcAft>
                <a:spcPts val="0"/>
              </a:spcAft>
              <a:buClr>
                <a:schemeClr val="tx1"/>
              </a:buClr>
              <a:buFont typeface="Wingdings" pitchFamily="2" charset="2"/>
              <a:buNone/>
              <a:defRPr/>
            </a:pPr>
            <a:r>
              <a:rPr lang="en-US" sz="1600" dirty="0" smtClean="0">
                <a:solidFill>
                  <a:srgbClr val="FFFF00"/>
                </a:solidFill>
                <a:latin typeface="Arial" pitchFamily="34" charset="0"/>
                <a:cs typeface="Arial" pitchFamily="34" charset="0"/>
              </a:rPr>
              <a:t> </a:t>
            </a:r>
            <a:r>
              <a:rPr lang="en-US" sz="1600" dirty="0">
                <a:solidFill>
                  <a:srgbClr val="FFFF00"/>
                </a:solidFill>
                <a:latin typeface="Arial" pitchFamily="34" charset="0"/>
                <a:cs typeface="Arial" pitchFamily="34" charset="0"/>
              </a:rPr>
              <a:t>is being </a:t>
            </a:r>
            <a:r>
              <a:rPr lang="en-US" sz="1600" dirty="0" err="1">
                <a:solidFill>
                  <a:srgbClr val="FFFF00"/>
                </a:solidFill>
                <a:latin typeface="Arial" pitchFamily="34" charset="0"/>
                <a:cs typeface="Arial" pitchFamily="34" charset="0"/>
              </a:rPr>
              <a:t>organised</a:t>
            </a:r>
            <a:r>
              <a:rPr lang="en-US" sz="1600" dirty="0">
                <a:solidFill>
                  <a:srgbClr val="FFFF00"/>
                </a:solidFill>
                <a:latin typeface="Arial" pitchFamily="34" charset="0"/>
                <a:cs typeface="Arial" pitchFamily="34" charset="0"/>
              </a:rPr>
              <a:t> across the State</a:t>
            </a:r>
          </a:p>
          <a:p>
            <a:pPr marL="347663" indent="0" fontAlgn="auto">
              <a:spcAft>
                <a:spcPts val="0"/>
              </a:spcAft>
              <a:buClr>
                <a:schemeClr val="tx1"/>
              </a:buClr>
              <a:buFont typeface="Wingdings" pitchFamily="2" charset="2"/>
              <a:buChar char="§"/>
              <a:defRPr/>
            </a:pPr>
            <a:endParaRPr lang="en-US" sz="1400" dirty="0" smtClean="0">
              <a:solidFill>
                <a:srgbClr val="FFFF00"/>
              </a:solidFill>
              <a:latin typeface="Arial" pitchFamily="34" charset="0"/>
              <a:cs typeface="Arial" pitchFamily="34" charset="0"/>
            </a:endParaRPr>
          </a:p>
          <a:p>
            <a:pPr marL="347663" indent="0" fontAlgn="auto">
              <a:spcAft>
                <a:spcPts val="0"/>
              </a:spcAft>
              <a:buClr>
                <a:schemeClr val="tx1"/>
              </a:buClr>
              <a:buFont typeface="Wingdings" pitchFamily="2" charset="2"/>
              <a:buChar char="§"/>
              <a:defRPr/>
            </a:pPr>
            <a:endParaRPr lang="en-US" sz="1400" dirty="0" smtClean="0">
              <a:solidFill>
                <a:srgbClr val="FFFF00"/>
              </a:solidFill>
              <a:latin typeface="Arial" pitchFamily="34" charset="0"/>
              <a:cs typeface="Arial" pitchFamily="34" charset="0"/>
            </a:endParaRPr>
          </a:p>
          <a:p>
            <a:pPr marL="2795588" algn="just" fontAlgn="auto">
              <a:spcAft>
                <a:spcPts val="0"/>
              </a:spcAft>
              <a:buClr>
                <a:schemeClr val="tx1"/>
              </a:buClr>
              <a:buFont typeface="Wingdings" pitchFamily="2" charset="2"/>
              <a:buChar char="§"/>
              <a:defRPr/>
            </a:pPr>
            <a:endParaRPr lang="en-US" sz="1600" dirty="0" smtClean="0">
              <a:solidFill>
                <a:srgbClr val="FFFF00"/>
              </a:solidFill>
              <a:latin typeface="Arial" pitchFamily="34" charset="0"/>
              <a:cs typeface="Arial" pitchFamily="34" charset="0"/>
            </a:endParaRPr>
          </a:p>
          <a:p>
            <a:pPr marL="2795588" algn="just" fontAlgn="auto">
              <a:spcAft>
                <a:spcPts val="0"/>
              </a:spcAft>
              <a:buClr>
                <a:schemeClr val="tx1"/>
              </a:buClr>
              <a:buFont typeface="Wingdings" pitchFamily="2" charset="2"/>
              <a:buChar char="§"/>
              <a:defRPr/>
            </a:pPr>
            <a:endParaRPr lang="en-US" sz="1600" dirty="0" smtClean="0">
              <a:solidFill>
                <a:srgbClr val="FFFF00"/>
              </a:solidFill>
              <a:latin typeface="Arial" pitchFamily="34" charset="0"/>
              <a:cs typeface="Arial" pitchFamily="34" charset="0"/>
            </a:endParaRPr>
          </a:p>
          <a:p>
            <a:pPr marL="2795588" fontAlgn="auto">
              <a:spcAft>
                <a:spcPts val="0"/>
              </a:spcAft>
              <a:buFont typeface="Arial" pitchFamily="34" charset="0"/>
              <a:buChar char="•"/>
              <a:defRPr/>
            </a:pPr>
            <a:endParaRPr lang="en-US" sz="1600" dirty="0">
              <a:solidFill>
                <a:srgbClr val="FFFF00"/>
              </a:solidFill>
              <a:latin typeface="Arial" pitchFamily="34" charset="0"/>
              <a:cs typeface="Arial" pitchFamily="34" charset="0"/>
            </a:endParaRPr>
          </a:p>
        </p:txBody>
      </p:sp>
      <p:pic>
        <p:nvPicPr>
          <p:cNvPr id="26628" name="Picture 2" descr="Description: D:\cg\2009-10\Album\photo0\DSC_9048.JPG"/>
          <p:cNvPicPr>
            <a:picLocks noChangeAspect="1" noChangeArrowheads="1"/>
          </p:cNvPicPr>
          <p:nvPr/>
        </p:nvPicPr>
        <p:blipFill>
          <a:blip r:embed="rId2" cstate="print">
            <a:extLst>
              <a:ext uri="{28A0092B-C50C-407E-A947-70E740481C1C}">
                <a14:useLocalDpi xmlns:a14="http://schemas.microsoft.com/office/drawing/2010/main" val="0"/>
              </a:ext>
            </a:extLst>
          </a:blip>
          <a:srcRect t="14655"/>
          <a:stretch>
            <a:fillRect/>
          </a:stretch>
        </p:blipFill>
        <p:spPr bwMode="auto">
          <a:xfrm>
            <a:off x="6258719" y="4953000"/>
            <a:ext cx="2722562"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descr="Description: C:\Documents and Settings\anamika\Desktop\photo\weighing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295400"/>
            <a:ext cx="1676400" cy="118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132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fontAlgn="auto">
              <a:spcAft>
                <a:spcPts val="0"/>
              </a:spcAft>
              <a:defRPr/>
            </a:pPr>
            <a:r>
              <a:rPr lang="en-US" sz="3200" b="1" dirty="0" smtClean="0">
                <a:solidFill>
                  <a:srgbClr val="FFFF00"/>
                </a:solidFill>
                <a:latin typeface="Arial" pitchFamily="34" charset="0"/>
                <a:cs typeface="Arial" pitchFamily="34" charset="0"/>
              </a:rPr>
              <a:t>KITCHEN GARDEN </a:t>
            </a:r>
            <a:endParaRPr lang="en-US" sz="32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rtlCol="0">
            <a:normAutofit fontScale="77500" lnSpcReduction="20000"/>
          </a:bodyPr>
          <a:lstStyle/>
          <a:p>
            <a:pPr fontAlgn="auto">
              <a:spcAft>
                <a:spcPts val="0"/>
              </a:spcAft>
              <a:defRPr/>
            </a:pPr>
            <a:r>
              <a:rPr lang="en-US" sz="2000" b="1" dirty="0" smtClean="0">
                <a:solidFill>
                  <a:srgbClr val="FFFF00"/>
                </a:solidFill>
                <a:latin typeface="Arial" pitchFamily="34" charset="0"/>
                <a:cs typeface="Arial" pitchFamily="34" charset="0"/>
              </a:rPr>
              <a:t>Location </a:t>
            </a:r>
            <a:r>
              <a:rPr lang="en-US" sz="2000" dirty="0" smtClean="0">
                <a:solidFill>
                  <a:srgbClr val="FFFF00"/>
                </a:solidFill>
                <a:latin typeface="Arial" pitchFamily="34" charset="0"/>
                <a:cs typeface="Arial" pitchFamily="34" charset="0"/>
              </a:rPr>
              <a:t>	:	 Assam &amp; Tripura</a:t>
            </a:r>
          </a:p>
          <a:p>
            <a:pPr marL="0" indent="0" fontAlgn="auto">
              <a:spcAft>
                <a:spcPts val="0"/>
              </a:spcAft>
              <a:buNone/>
              <a:defRPr/>
            </a:pPr>
            <a:endParaRPr lang="en-US" sz="2000" dirty="0" smtClean="0">
              <a:solidFill>
                <a:srgbClr val="FFFF00"/>
              </a:solidFill>
              <a:latin typeface="Arial" pitchFamily="34" charset="0"/>
              <a:cs typeface="Arial" pitchFamily="34" charset="0"/>
            </a:endParaRPr>
          </a:p>
          <a:p>
            <a:pPr fontAlgn="auto">
              <a:spcAft>
                <a:spcPts val="0"/>
              </a:spcAft>
              <a:defRPr/>
            </a:pPr>
            <a:r>
              <a:rPr lang="en-US" sz="2000" b="1" dirty="0" smtClean="0">
                <a:solidFill>
                  <a:srgbClr val="FFFF00"/>
                </a:solidFill>
                <a:latin typeface="Arial" pitchFamily="34" charset="0"/>
                <a:cs typeface="Arial" pitchFamily="34" charset="0"/>
              </a:rPr>
              <a:t>Objective </a:t>
            </a:r>
            <a:r>
              <a:rPr lang="en-US" sz="2000" dirty="0" smtClean="0">
                <a:solidFill>
                  <a:srgbClr val="FFFF00"/>
                </a:solidFill>
                <a:latin typeface="Arial" pitchFamily="34" charset="0"/>
                <a:cs typeface="Arial" pitchFamily="34" charset="0"/>
              </a:rPr>
              <a:t>	: 	</a:t>
            </a:r>
            <a:r>
              <a:rPr lang="en-IN" sz="2000" dirty="0" smtClean="0">
                <a:solidFill>
                  <a:srgbClr val="FFFF00"/>
                </a:solidFill>
                <a:latin typeface="Arial" pitchFamily="34" charset="0"/>
                <a:cs typeface="Arial" pitchFamily="34" charset="0"/>
              </a:rPr>
              <a:t>To promote nutrition security food diversity to </a:t>
            </a:r>
            <a:r>
              <a:rPr lang="en-IN" sz="2000" dirty="0" err="1" smtClean="0">
                <a:solidFill>
                  <a:srgbClr val="FFFF00"/>
                </a:solidFill>
                <a:latin typeface="Arial" pitchFamily="34" charset="0"/>
                <a:cs typeface="Arial" pitchFamily="34" charset="0"/>
              </a:rPr>
              <a:t>fulfill</a:t>
            </a:r>
            <a:r>
              <a:rPr lang="en-IN" sz="2000" dirty="0" smtClean="0">
                <a:solidFill>
                  <a:srgbClr val="FFFF00"/>
                </a:solidFill>
                <a:latin typeface="Arial" pitchFamily="34" charset="0"/>
                <a:cs typeface="Arial" pitchFamily="34" charset="0"/>
              </a:rPr>
              <a:t> the 			additional nutritional requirements of adolescence age. </a:t>
            </a:r>
          </a:p>
          <a:p>
            <a:pPr marL="0" indent="0" fontAlgn="auto">
              <a:spcAft>
                <a:spcPts val="0"/>
              </a:spcAft>
              <a:buNone/>
              <a:defRPr/>
            </a:pPr>
            <a:endParaRPr lang="en-IN" sz="2000" dirty="0" smtClean="0">
              <a:solidFill>
                <a:srgbClr val="FFFF00"/>
              </a:solidFill>
              <a:latin typeface="Arial" pitchFamily="34" charset="0"/>
              <a:cs typeface="Arial" pitchFamily="34" charset="0"/>
            </a:endParaRPr>
          </a:p>
          <a:p>
            <a:pPr fontAlgn="auto">
              <a:spcAft>
                <a:spcPts val="0"/>
              </a:spcAft>
              <a:defRPr/>
            </a:pPr>
            <a:r>
              <a:rPr lang="en-IN" sz="2000" b="1" dirty="0" smtClean="0">
                <a:solidFill>
                  <a:srgbClr val="FFFF00"/>
                </a:solidFill>
                <a:latin typeface="Arial" pitchFamily="34" charset="0"/>
                <a:cs typeface="Arial" pitchFamily="34" charset="0"/>
              </a:rPr>
              <a:t>About the Practice </a:t>
            </a:r>
            <a:r>
              <a:rPr lang="en-IN" sz="2000" dirty="0" smtClean="0">
                <a:solidFill>
                  <a:srgbClr val="FFFF00"/>
                </a:solidFill>
                <a:latin typeface="Arial" pitchFamily="34" charset="0"/>
                <a:cs typeface="Arial" pitchFamily="34" charset="0"/>
              </a:rPr>
              <a:t>:</a:t>
            </a:r>
          </a:p>
          <a:p>
            <a:pPr marL="2422525" indent="184150" fontAlgn="auto">
              <a:spcAft>
                <a:spcPts val="0"/>
              </a:spcAft>
              <a:buSzPct val="69000"/>
              <a:buFont typeface="Wingdings" pitchFamily="2" charset="2"/>
              <a:buChar char="§"/>
              <a:defRPr/>
            </a:pPr>
            <a:r>
              <a:rPr lang="en-IN" sz="2000" dirty="0" smtClean="0">
                <a:solidFill>
                  <a:srgbClr val="FFFF00"/>
                </a:solidFill>
                <a:latin typeface="Arial" pitchFamily="34" charset="0"/>
                <a:cs typeface="Arial" pitchFamily="34" charset="0"/>
              </a:rPr>
              <a:t>  Adolescent girl clubs have been formed and  trained 	to develop and maintain kitchen gardens</a:t>
            </a:r>
            <a:endParaRPr lang="en-IN" sz="2000" dirty="0">
              <a:solidFill>
                <a:srgbClr val="FFFF00"/>
              </a:solidFill>
              <a:latin typeface="Arial" pitchFamily="34" charset="0"/>
              <a:cs typeface="Arial" pitchFamily="34" charset="0"/>
            </a:endParaRPr>
          </a:p>
          <a:p>
            <a:pPr marL="2422525" indent="0" fontAlgn="auto">
              <a:spcAft>
                <a:spcPts val="0"/>
              </a:spcAft>
              <a:buSzPct val="69000"/>
              <a:buNone/>
              <a:defRPr/>
            </a:pPr>
            <a:endParaRPr lang="en-IN" sz="2000" dirty="0" smtClean="0">
              <a:solidFill>
                <a:srgbClr val="FFFF00"/>
              </a:solidFill>
              <a:latin typeface="Arial" pitchFamily="34" charset="0"/>
              <a:cs typeface="Arial" pitchFamily="34" charset="0"/>
            </a:endParaRPr>
          </a:p>
          <a:p>
            <a:pPr marL="2686050" indent="-263525" fontAlgn="auto">
              <a:spcAft>
                <a:spcPts val="0"/>
              </a:spcAft>
              <a:buSzPct val="69000"/>
              <a:buFont typeface="Wingdings" pitchFamily="2" charset="2"/>
              <a:buChar char="§"/>
              <a:defRPr/>
            </a:pPr>
            <a:r>
              <a:rPr lang="en-IN" sz="2000" dirty="0" smtClean="0">
                <a:solidFill>
                  <a:srgbClr val="FFFF00"/>
                </a:solidFill>
                <a:latin typeface="Arial" pitchFamily="34" charset="0"/>
                <a:cs typeface="Arial" pitchFamily="34" charset="0"/>
              </a:rPr>
              <a:t>Proper cooking practices for preserving    nutrients through cooking demonstration and recipes contest </a:t>
            </a:r>
          </a:p>
          <a:p>
            <a:pPr marL="2422525" indent="0" fontAlgn="auto">
              <a:spcAft>
                <a:spcPts val="0"/>
              </a:spcAft>
              <a:buSzPct val="69000"/>
              <a:buNone/>
              <a:defRPr/>
            </a:pPr>
            <a:endParaRPr lang="en-IN" sz="2000" dirty="0" smtClean="0">
              <a:solidFill>
                <a:srgbClr val="FFFF00"/>
              </a:solidFill>
              <a:latin typeface="Arial" pitchFamily="34" charset="0"/>
              <a:cs typeface="Arial" pitchFamily="34" charset="0"/>
            </a:endParaRPr>
          </a:p>
          <a:p>
            <a:pPr marL="2686050" indent="-263525" fontAlgn="auto">
              <a:spcAft>
                <a:spcPts val="0"/>
              </a:spcAft>
              <a:buSzPct val="69000"/>
              <a:buFont typeface="Wingdings" pitchFamily="2" charset="2"/>
              <a:buChar char="§"/>
              <a:defRPr/>
            </a:pPr>
            <a:r>
              <a:rPr lang="en-US" sz="2000" dirty="0">
                <a:solidFill>
                  <a:srgbClr val="FFFF00"/>
                </a:solidFill>
                <a:latin typeface="Arial" pitchFamily="34" charset="0"/>
                <a:cs typeface="Arial" pitchFamily="34" charset="0"/>
              </a:rPr>
              <a:t>S</a:t>
            </a:r>
            <a:r>
              <a:rPr lang="en-US" sz="2000" dirty="0" smtClean="0">
                <a:solidFill>
                  <a:srgbClr val="FFFF00"/>
                </a:solidFill>
                <a:latin typeface="Arial" pitchFamily="34" charset="0"/>
                <a:cs typeface="Arial" pitchFamily="34" charset="0"/>
              </a:rPr>
              <a:t>eedlings </a:t>
            </a:r>
            <a:r>
              <a:rPr lang="en-US" sz="2000" dirty="0">
                <a:solidFill>
                  <a:srgbClr val="FFFF00"/>
                </a:solidFill>
                <a:latin typeface="Arial" pitchFamily="34" charset="0"/>
                <a:cs typeface="Arial" pitchFamily="34" charset="0"/>
              </a:rPr>
              <a:t>of species like Green-Banana, Papaya, Drumstick &amp; </a:t>
            </a:r>
            <a:r>
              <a:rPr lang="en-US" sz="2000" u="sng" dirty="0" err="1">
                <a:solidFill>
                  <a:srgbClr val="FFFF00"/>
                </a:solidFill>
                <a:latin typeface="Arial" pitchFamily="34" charset="0"/>
                <a:cs typeface="Arial" pitchFamily="34" charset="0"/>
              </a:rPr>
              <a:t>Amla</a:t>
            </a:r>
            <a:r>
              <a:rPr lang="en-US" sz="2000" dirty="0">
                <a:solidFill>
                  <a:srgbClr val="FFFF00"/>
                </a:solidFill>
                <a:latin typeface="Arial" pitchFamily="34" charset="0"/>
                <a:cs typeface="Arial" pitchFamily="34" charset="0"/>
              </a:rPr>
              <a:t> are raised under decentralized </a:t>
            </a:r>
            <a:r>
              <a:rPr lang="en-US" sz="2000" dirty="0" smtClean="0">
                <a:solidFill>
                  <a:srgbClr val="FFFF00"/>
                </a:solidFill>
                <a:latin typeface="Arial" pitchFamily="34" charset="0"/>
                <a:cs typeface="Arial" pitchFamily="34" charset="0"/>
              </a:rPr>
              <a:t>nursery</a:t>
            </a:r>
          </a:p>
          <a:p>
            <a:pPr marL="2422525" indent="0" fontAlgn="auto">
              <a:spcAft>
                <a:spcPts val="0"/>
              </a:spcAft>
              <a:buSzPct val="69000"/>
              <a:buNone/>
              <a:defRPr/>
            </a:pPr>
            <a:endParaRPr lang="en-IN" sz="2000" dirty="0" smtClean="0">
              <a:solidFill>
                <a:srgbClr val="FFFF00"/>
              </a:solidFill>
              <a:latin typeface="Arial" pitchFamily="34" charset="0"/>
              <a:cs typeface="Arial" pitchFamily="34" charset="0"/>
            </a:endParaRPr>
          </a:p>
          <a:p>
            <a:pPr>
              <a:defRPr/>
            </a:pPr>
            <a:r>
              <a:rPr lang="en-IN" sz="2000" b="1" dirty="0" smtClean="0">
                <a:solidFill>
                  <a:srgbClr val="FFFF00"/>
                </a:solidFill>
                <a:latin typeface="Arial" pitchFamily="34" charset="0"/>
                <a:cs typeface="Arial" pitchFamily="34" charset="0"/>
              </a:rPr>
              <a:t>Outcome</a:t>
            </a:r>
            <a:r>
              <a:rPr lang="en-IN" sz="2000" dirty="0" smtClean="0">
                <a:solidFill>
                  <a:srgbClr val="FFFF00"/>
                </a:solidFill>
                <a:latin typeface="Arial" pitchFamily="34" charset="0"/>
                <a:cs typeface="Arial" pitchFamily="34" charset="0"/>
              </a:rPr>
              <a:t> :</a:t>
            </a:r>
          </a:p>
          <a:p>
            <a:pPr marL="2686050" indent="-263525" fontAlgn="auto">
              <a:spcAft>
                <a:spcPts val="0"/>
              </a:spcAft>
              <a:buSzPct val="69000"/>
              <a:buFont typeface="Wingdings" pitchFamily="2" charset="2"/>
              <a:buChar char="§"/>
              <a:defRPr/>
            </a:pPr>
            <a:r>
              <a:rPr lang="en-IN" sz="2000" dirty="0" smtClean="0">
                <a:solidFill>
                  <a:srgbClr val="FFFF00"/>
                </a:solidFill>
                <a:latin typeface="Arial" pitchFamily="34" charset="0"/>
                <a:cs typeface="Arial" pitchFamily="34" charset="0"/>
              </a:rPr>
              <a:t>Development of Kitchen Gardens in AWCs and </a:t>
            </a:r>
            <a:r>
              <a:rPr lang="en-IN" sz="2000" dirty="0">
                <a:solidFill>
                  <a:srgbClr val="FFFF00"/>
                </a:solidFill>
                <a:latin typeface="Arial" pitchFamily="34" charset="0"/>
                <a:cs typeface="Arial" pitchFamily="34" charset="0"/>
              </a:rPr>
              <a:t> </a:t>
            </a:r>
            <a:r>
              <a:rPr lang="en-IN" sz="2000" dirty="0" smtClean="0">
                <a:solidFill>
                  <a:srgbClr val="FFFF00"/>
                </a:solidFill>
                <a:latin typeface="Arial" pitchFamily="34" charset="0"/>
                <a:cs typeface="Arial" pitchFamily="34" charset="0"/>
              </a:rPr>
              <a:t>   Crèches</a:t>
            </a:r>
          </a:p>
          <a:p>
            <a:pPr marL="2422525" indent="0" fontAlgn="auto">
              <a:spcAft>
                <a:spcPts val="0"/>
              </a:spcAft>
              <a:buSzPct val="69000"/>
              <a:buNone/>
              <a:defRPr/>
            </a:pPr>
            <a:endParaRPr lang="en-IN" sz="2000" dirty="0" smtClean="0">
              <a:solidFill>
                <a:srgbClr val="FFFF00"/>
              </a:solidFill>
              <a:latin typeface="Arial" pitchFamily="34" charset="0"/>
              <a:cs typeface="Arial" pitchFamily="34" charset="0"/>
            </a:endParaRPr>
          </a:p>
          <a:p>
            <a:pPr marL="2686050" indent="-263525" fontAlgn="auto">
              <a:spcAft>
                <a:spcPts val="0"/>
              </a:spcAft>
              <a:buSzPct val="69000"/>
              <a:buFont typeface="Wingdings" pitchFamily="2" charset="2"/>
              <a:buChar char="§"/>
              <a:defRPr/>
            </a:pPr>
            <a:r>
              <a:rPr lang="en-US" sz="2000" dirty="0">
                <a:solidFill>
                  <a:srgbClr val="FFFF00"/>
                </a:solidFill>
                <a:latin typeface="Arial" pitchFamily="34" charset="0"/>
                <a:cs typeface="Arial" pitchFamily="34" charset="0"/>
              </a:rPr>
              <a:t>822 kitchen gardens have been completed</a:t>
            </a:r>
          </a:p>
        </p:txBody>
      </p:sp>
    </p:spTree>
    <p:extLst>
      <p:ext uri="{BB962C8B-B14F-4D97-AF65-F5344CB8AC3E}">
        <p14:creationId xmlns:p14="http://schemas.microsoft.com/office/powerpoint/2010/main" val="3357682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fontAlgn="auto">
              <a:spcAft>
                <a:spcPts val="0"/>
              </a:spcAft>
              <a:defRPr/>
            </a:pPr>
            <a:r>
              <a:rPr lang="en-US" sz="3600" b="1" dirty="0" smtClean="0">
                <a:solidFill>
                  <a:srgbClr val="FFFF00"/>
                </a:solidFill>
                <a:latin typeface="Arial" pitchFamily="34" charset="0"/>
                <a:cs typeface="Arial" pitchFamily="34" charset="0"/>
              </a:rPr>
              <a:t>Use of ICT in SN Monitoring </a:t>
            </a:r>
            <a:endParaRPr lang="en-US" sz="36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533400" y="1600200"/>
            <a:ext cx="8229600" cy="3733800"/>
          </a:xfrm>
        </p:spPr>
        <p:txBody>
          <a:bodyPr rtlCol="0">
            <a:normAutofit lnSpcReduction="10000"/>
          </a:bodyPr>
          <a:lstStyle/>
          <a:p>
            <a:pPr fontAlgn="auto">
              <a:spcAft>
                <a:spcPts val="0"/>
              </a:spcAft>
              <a:buFont typeface="Arial" pitchFamily="34" charset="0"/>
              <a:buChar char="•"/>
              <a:defRPr/>
            </a:pPr>
            <a:r>
              <a:rPr lang="en-US" sz="2400" dirty="0" smtClean="0">
                <a:solidFill>
                  <a:srgbClr val="FFFF00"/>
                </a:solidFill>
                <a:latin typeface="Arial" pitchFamily="34" charset="0"/>
                <a:cs typeface="Arial" pitchFamily="34" charset="0"/>
              </a:rPr>
              <a:t>Location 		: 	</a:t>
            </a:r>
            <a:r>
              <a:rPr lang="en-US" sz="2400" dirty="0" err="1" smtClean="0">
                <a:solidFill>
                  <a:srgbClr val="FFFF00"/>
                </a:solidFill>
                <a:latin typeface="Arial" pitchFamily="34" charset="0"/>
                <a:cs typeface="Arial" pitchFamily="34" charset="0"/>
              </a:rPr>
              <a:t>Sajhapur</a:t>
            </a:r>
            <a:r>
              <a:rPr lang="en-US" sz="2400" dirty="0" smtClean="0">
                <a:solidFill>
                  <a:srgbClr val="FFFF00"/>
                </a:solidFill>
                <a:latin typeface="Arial" pitchFamily="34" charset="0"/>
                <a:cs typeface="Arial" pitchFamily="34" charset="0"/>
              </a:rPr>
              <a:t> District of MP </a:t>
            </a:r>
          </a:p>
          <a:p>
            <a:pPr marL="0" indent="0" fontAlgn="auto">
              <a:spcAft>
                <a:spcPts val="0"/>
              </a:spcAft>
              <a:buNone/>
              <a:defRPr/>
            </a:pPr>
            <a:endParaRPr lang="en-US" sz="2400" dirty="0" smtClean="0">
              <a:solidFill>
                <a:srgbClr val="FFFF00"/>
              </a:solidFill>
              <a:latin typeface="Arial" pitchFamily="34" charset="0"/>
              <a:cs typeface="Arial" pitchFamily="34" charset="0"/>
            </a:endParaRPr>
          </a:p>
          <a:p>
            <a:pPr fontAlgn="auto">
              <a:spcAft>
                <a:spcPts val="0"/>
              </a:spcAft>
              <a:buFont typeface="Arial" pitchFamily="34" charset="0"/>
              <a:buChar char="•"/>
              <a:defRPr/>
            </a:pPr>
            <a:endParaRPr lang="en-US" sz="2400" dirty="0">
              <a:solidFill>
                <a:srgbClr val="FFFF00"/>
              </a:solidFill>
              <a:latin typeface="Arial" pitchFamily="34" charset="0"/>
              <a:cs typeface="Arial" pitchFamily="34" charset="0"/>
            </a:endParaRPr>
          </a:p>
          <a:p>
            <a:pPr fontAlgn="auto">
              <a:spcAft>
                <a:spcPts val="0"/>
              </a:spcAft>
              <a:buFont typeface="Arial" pitchFamily="34" charset="0"/>
              <a:buChar char="•"/>
              <a:defRPr/>
            </a:pPr>
            <a:r>
              <a:rPr lang="en-US" sz="2400" dirty="0" smtClean="0">
                <a:solidFill>
                  <a:srgbClr val="FFFF00"/>
                </a:solidFill>
                <a:latin typeface="Arial" pitchFamily="34" charset="0"/>
                <a:cs typeface="Arial" pitchFamily="34" charset="0"/>
              </a:rPr>
              <a:t>Objective 		: 	To provide the real time data 				about SN </a:t>
            </a:r>
          </a:p>
          <a:p>
            <a:pPr marL="0" indent="0" fontAlgn="auto">
              <a:spcAft>
                <a:spcPts val="0"/>
              </a:spcAft>
              <a:buNone/>
              <a:defRPr/>
            </a:pPr>
            <a:endParaRPr lang="en-US" sz="2400" dirty="0" smtClean="0">
              <a:solidFill>
                <a:srgbClr val="FFFF00"/>
              </a:solidFill>
              <a:latin typeface="Arial" pitchFamily="34" charset="0"/>
              <a:cs typeface="Arial" pitchFamily="34" charset="0"/>
            </a:endParaRPr>
          </a:p>
          <a:p>
            <a:pPr fontAlgn="auto">
              <a:spcAft>
                <a:spcPts val="0"/>
              </a:spcAft>
              <a:buFont typeface="Arial" pitchFamily="34" charset="0"/>
              <a:buChar char="•"/>
              <a:defRPr/>
            </a:pPr>
            <a:endParaRPr lang="en-US" sz="2400" dirty="0">
              <a:solidFill>
                <a:srgbClr val="FFFF00"/>
              </a:solidFill>
              <a:latin typeface="Arial" pitchFamily="34" charset="0"/>
              <a:cs typeface="Arial" pitchFamily="34" charset="0"/>
            </a:endParaRPr>
          </a:p>
          <a:p>
            <a:pPr fontAlgn="auto">
              <a:spcAft>
                <a:spcPts val="0"/>
              </a:spcAft>
              <a:buFont typeface="Arial" pitchFamily="34" charset="0"/>
              <a:buChar char="•"/>
              <a:defRPr/>
            </a:pPr>
            <a:r>
              <a:rPr lang="en-US" sz="2400" dirty="0" smtClean="0">
                <a:solidFill>
                  <a:srgbClr val="FFFF00"/>
                </a:solidFill>
                <a:latin typeface="Arial" pitchFamily="34" charset="0"/>
                <a:cs typeface="Arial" pitchFamily="34" charset="0"/>
              </a:rPr>
              <a:t>About the Practice  : 	Sending SMS by AWW through 				Toll free numbers </a:t>
            </a:r>
            <a:endParaRPr lang="en-U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097120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pPr fontAlgn="auto">
              <a:spcAft>
                <a:spcPts val="0"/>
              </a:spcAft>
              <a:defRPr/>
            </a:pPr>
            <a:r>
              <a:rPr lang="en-IN" sz="3200" b="1" dirty="0" err="1" smtClean="0">
                <a:solidFill>
                  <a:srgbClr val="FFFF00"/>
                </a:solidFill>
                <a:latin typeface="Arial" pitchFamily="34" charset="0"/>
                <a:cs typeface="Arial" pitchFamily="34" charset="0"/>
              </a:rPr>
              <a:t>Akshaya</a:t>
            </a:r>
            <a:r>
              <a:rPr lang="en-IN" sz="3200" b="1" dirty="0" smtClean="0">
                <a:solidFill>
                  <a:srgbClr val="FFFF00"/>
                </a:solidFill>
                <a:latin typeface="Arial" pitchFamily="34" charset="0"/>
                <a:cs typeface="Arial" pitchFamily="34" charset="0"/>
              </a:rPr>
              <a:t> </a:t>
            </a:r>
            <a:r>
              <a:rPr lang="en-IN" sz="3200" b="1" dirty="0" err="1" smtClean="0">
                <a:solidFill>
                  <a:srgbClr val="FFFF00"/>
                </a:solidFill>
                <a:latin typeface="Arial" pitchFamily="34" charset="0"/>
                <a:cs typeface="Arial" pitchFamily="34" charset="0"/>
              </a:rPr>
              <a:t>Patram</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rtlCol="0">
            <a:normAutofit fontScale="70000" lnSpcReduction="20000"/>
          </a:bodyPr>
          <a:lstStyle/>
          <a:p>
            <a:pPr fontAlgn="auto">
              <a:spcAft>
                <a:spcPts val="0"/>
              </a:spcAft>
              <a:defRPr/>
            </a:pPr>
            <a:r>
              <a:rPr lang="en-US" sz="2800" b="1" dirty="0" smtClean="0">
                <a:solidFill>
                  <a:srgbClr val="FFFF00"/>
                </a:solidFill>
                <a:latin typeface="Arial" pitchFamily="34" charset="0"/>
                <a:cs typeface="Arial" pitchFamily="34" charset="0"/>
              </a:rPr>
              <a:t>Location</a:t>
            </a:r>
            <a:r>
              <a:rPr lang="en-US" sz="2800" dirty="0" smtClean="0">
                <a:solidFill>
                  <a:srgbClr val="FFFF00"/>
                </a:solidFill>
                <a:latin typeface="Arial" pitchFamily="34" charset="0"/>
                <a:cs typeface="Arial" pitchFamily="34" charset="0"/>
              </a:rPr>
              <a:t> 		: Tamil Nadu</a:t>
            </a:r>
          </a:p>
          <a:p>
            <a:pPr fontAlgn="auto">
              <a:spcAft>
                <a:spcPts val="0"/>
              </a:spcAft>
              <a:defRPr/>
            </a:pPr>
            <a:endParaRPr lang="en-US" sz="2800" dirty="0" smtClean="0">
              <a:solidFill>
                <a:srgbClr val="FFFF00"/>
              </a:solidFill>
              <a:latin typeface="Arial" pitchFamily="34" charset="0"/>
              <a:cs typeface="Arial" pitchFamily="34" charset="0"/>
            </a:endParaRPr>
          </a:p>
          <a:p>
            <a:pPr fontAlgn="auto">
              <a:spcAft>
                <a:spcPts val="0"/>
              </a:spcAft>
              <a:defRPr/>
            </a:pPr>
            <a:r>
              <a:rPr lang="en-US" sz="2800" b="1" dirty="0" smtClean="0">
                <a:solidFill>
                  <a:srgbClr val="FFFF00"/>
                </a:solidFill>
                <a:latin typeface="Arial" pitchFamily="34" charset="0"/>
                <a:cs typeface="Arial" pitchFamily="34" charset="0"/>
              </a:rPr>
              <a:t>About the Practice </a:t>
            </a:r>
            <a:r>
              <a:rPr lang="en-US" sz="2800" dirty="0" smtClean="0">
                <a:solidFill>
                  <a:srgbClr val="FFFF00"/>
                </a:solidFill>
                <a:latin typeface="Arial" pitchFamily="34" charset="0"/>
                <a:cs typeface="Arial" pitchFamily="34" charset="0"/>
              </a:rPr>
              <a:t>:</a:t>
            </a:r>
          </a:p>
          <a:p>
            <a:pPr algn="just" fontAlgn="auto">
              <a:spcAft>
                <a:spcPts val="0"/>
              </a:spcAft>
              <a:defRPr/>
            </a:pPr>
            <a:endParaRPr lang="en-US" sz="2800" dirty="0" smtClean="0">
              <a:solidFill>
                <a:srgbClr val="FFFF00"/>
              </a:solidFill>
              <a:latin typeface="Arial" pitchFamily="34" charset="0"/>
              <a:cs typeface="Arial" pitchFamily="34" charset="0"/>
            </a:endParaRPr>
          </a:p>
          <a:p>
            <a:pPr marL="2686050" indent="-79375" algn="just" fontAlgn="auto">
              <a:spcAft>
                <a:spcPts val="0"/>
              </a:spcAft>
              <a:buSzPct val="69000"/>
              <a:buFont typeface="Wingdings" pitchFamily="2" charset="2"/>
              <a:buChar char="§"/>
              <a:defRPr/>
            </a:pPr>
            <a:r>
              <a:rPr lang="en-IN" sz="2800" dirty="0" smtClean="0">
                <a:solidFill>
                  <a:srgbClr val="FFFF00"/>
                </a:solidFill>
                <a:latin typeface="Arial" pitchFamily="34" charset="0"/>
                <a:cs typeface="Arial" pitchFamily="34" charset="0"/>
              </a:rPr>
              <a:t> Mothers are encouraged to send their children      with one vegetable each to the AWC and drop it in the common container(</a:t>
            </a:r>
            <a:r>
              <a:rPr lang="en-IN" sz="2800" dirty="0" err="1" smtClean="0">
                <a:solidFill>
                  <a:srgbClr val="FFFF00"/>
                </a:solidFill>
                <a:latin typeface="Arial" pitchFamily="34" charset="0"/>
                <a:cs typeface="Arial" pitchFamily="34" charset="0"/>
              </a:rPr>
              <a:t>Akshaya</a:t>
            </a:r>
            <a:r>
              <a:rPr lang="en-IN" sz="2800" dirty="0" smtClean="0">
                <a:solidFill>
                  <a:srgbClr val="FFFF00"/>
                </a:solidFill>
                <a:latin typeface="Arial" pitchFamily="34" charset="0"/>
                <a:cs typeface="Arial" pitchFamily="34" charset="0"/>
              </a:rPr>
              <a:t> </a:t>
            </a:r>
            <a:r>
              <a:rPr lang="en-IN" sz="2800" dirty="0" err="1" smtClean="0">
                <a:solidFill>
                  <a:srgbClr val="FFFF00"/>
                </a:solidFill>
                <a:latin typeface="Arial" pitchFamily="34" charset="0"/>
                <a:cs typeface="Arial" pitchFamily="34" charset="0"/>
              </a:rPr>
              <a:t>Patram</a:t>
            </a:r>
            <a:r>
              <a:rPr lang="en-IN" sz="2800" dirty="0" smtClean="0">
                <a:solidFill>
                  <a:srgbClr val="FFFF00"/>
                </a:solidFill>
                <a:latin typeface="Arial" pitchFamily="34" charset="0"/>
                <a:cs typeface="Arial" pitchFamily="34" charset="0"/>
              </a:rPr>
              <a:t>) which adds nutritional value to the cooked supplementary food.</a:t>
            </a:r>
          </a:p>
          <a:p>
            <a:pPr marL="2239963" indent="182563" algn="just" fontAlgn="auto">
              <a:spcAft>
                <a:spcPts val="0"/>
              </a:spcAft>
              <a:buSzPct val="69000"/>
              <a:buFont typeface="Wingdings" pitchFamily="2" charset="2"/>
              <a:buChar char="§"/>
              <a:defRPr/>
            </a:pPr>
            <a:endParaRPr lang="en-US" sz="2800" dirty="0" smtClean="0">
              <a:solidFill>
                <a:srgbClr val="FFFF00"/>
              </a:solidFill>
              <a:latin typeface="Arial" pitchFamily="34" charset="0"/>
              <a:cs typeface="Arial" pitchFamily="34" charset="0"/>
            </a:endParaRPr>
          </a:p>
          <a:p>
            <a:pPr marL="2606675" indent="0" algn="just" fontAlgn="auto">
              <a:spcAft>
                <a:spcPts val="0"/>
              </a:spcAft>
              <a:buSzPct val="69000"/>
              <a:buFont typeface="Wingdings" pitchFamily="2" charset="2"/>
              <a:buChar char="§"/>
              <a:defRPr/>
            </a:pPr>
            <a:r>
              <a:rPr lang="en-IN" sz="2800" dirty="0" smtClean="0">
                <a:solidFill>
                  <a:srgbClr val="FFFF00"/>
                </a:solidFill>
                <a:latin typeface="Arial" pitchFamily="34" charset="0"/>
                <a:cs typeface="Arial" pitchFamily="34" charset="0"/>
              </a:rPr>
              <a:t>Training of AWWs in the Montessori way of   education in phased manner.</a:t>
            </a:r>
          </a:p>
          <a:p>
            <a:pPr marL="2606675" indent="0" algn="just" fontAlgn="auto">
              <a:spcAft>
                <a:spcPts val="0"/>
              </a:spcAft>
              <a:buSzPct val="69000"/>
              <a:buNone/>
              <a:defRPr/>
            </a:pPr>
            <a:endParaRPr lang="en-IN" sz="2800" dirty="0" smtClean="0">
              <a:solidFill>
                <a:srgbClr val="FFFF00"/>
              </a:solidFill>
              <a:latin typeface="Arial" pitchFamily="34" charset="0"/>
              <a:cs typeface="Arial" pitchFamily="34" charset="0"/>
            </a:endParaRPr>
          </a:p>
          <a:p>
            <a:pPr marL="2606675" indent="0" algn="just" fontAlgn="auto">
              <a:spcAft>
                <a:spcPts val="0"/>
              </a:spcAft>
              <a:buSzPct val="69000"/>
              <a:buFont typeface="Wingdings" pitchFamily="2" charset="2"/>
              <a:buChar char="§"/>
              <a:defRPr/>
            </a:pPr>
            <a:r>
              <a:rPr lang="en-IN" sz="2800" dirty="0" smtClean="0">
                <a:solidFill>
                  <a:srgbClr val="FFFF00"/>
                </a:solidFill>
                <a:latin typeface="Arial" pitchFamily="34" charset="0"/>
                <a:cs typeface="Arial" pitchFamily="34" charset="0"/>
              </a:rPr>
              <a:t>Modernization of AWCs by providing gas stoves, pressure cookers, storage bins, cooking vessels, etc</a:t>
            </a:r>
            <a:r>
              <a:rPr lang="en-IN" dirty="0" smtClean="0">
                <a:solidFill>
                  <a:srgbClr val="FFFF00"/>
                </a:solidFill>
              </a:rPr>
              <a:t>.</a:t>
            </a:r>
            <a:endParaRPr lang="en-US" dirty="0" smtClean="0">
              <a:solidFill>
                <a:srgbClr val="FFFF00"/>
              </a:solidFill>
            </a:endParaRPr>
          </a:p>
          <a:p>
            <a:pPr fontAlgn="auto">
              <a:spcAft>
                <a:spcPts val="0"/>
              </a:spcAft>
              <a:defRPr/>
            </a:pPr>
            <a:endParaRPr lang="en-US" dirty="0"/>
          </a:p>
        </p:txBody>
      </p:sp>
    </p:spTree>
    <p:extLst>
      <p:ext uri="{BB962C8B-B14F-4D97-AF65-F5344CB8AC3E}">
        <p14:creationId xmlns:p14="http://schemas.microsoft.com/office/powerpoint/2010/main" val="2094020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normAutofit/>
          </a:bodyPr>
          <a:lstStyle/>
          <a:p>
            <a:pPr fontAlgn="auto">
              <a:spcAft>
                <a:spcPts val="0"/>
              </a:spcAft>
              <a:defRPr/>
            </a:pPr>
            <a:r>
              <a:rPr lang="en-US" sz="2400" b="1" dirty="0" smtClean="0">
                <a:solidFill>
                  <a:srgbClr val="FFFF00"/>
                </a:solidFill>
                <a:latin typeface="Arial" pitchFamily="34" charset="0"/>
                <a:cs typeface="Arial" pitchFamily="34" charset="0"/>
              </a:rPr>
              <a:t>Mother Support Groups in Andhra Pradesh &amp; BAL </a:t>
            </a:r>
            <a:r>
              <a:rPr lang="en-US" sz="2400" b="1" dirty="0" err="1" smtClean="0">
                <a:solidFill>
                  <a:srgbClr val="FFFF00"/>
                </a:solidFill>
                <a:latin typeface="Arial" pitchFamily="34" charset="0"/>
                <a:cs typeface="Arial" pitchFamily="34" charset="0"/>
              </a:rPr>
              <a:t>Vikas</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Samiti</a:t>
            </a:r>
            <a:r>
              <a:rPr lang="en-US" sz="2400" b="1" dirty="0" smtClean="0">
                <a:solidFill>
                  <a:srgbClr val="FFFF00"/>
                </a:solidFill>
                <a:latin typeface="Arial" pitchFamily="34" charset="0"/>
                <a:cs typeface="Arial" pitchFamily="34" charset="0"/>
              </a:rPr>
              <a:t> in Karnataka  </a:t>
            </a:r>
            <a:endParaRPr lang="en-US" sz="5400" b="1" dirty="0">
              <a:latin typeface="Calibri" pitchFamily="34" charset="0"/>
            </a:endParaRPr>
          </a:p>
        </p:txBody>
      </p:sp>
      <p:sp>
        <p:nvSpPr>
          <p:cNvPr id="2" name="Content Placeholder 1"/>
          <p:cNvSpPr>
            <a:spLocks noGrp="1"/>
          </p:cNvSpPr>
          <p:nvPr>
            <p:ph idx="1"/>
          </p:nvPr>
        </p:nvSpPr>
        <p:spPr>
          <a:xfrm>
            <a:off x="457200" y="1219200"/>
            <a:ext cx="8229600" cy="5334000"/>
          </a:xfrm>
        </p:spPr>
        <p:txBody>
          <a:bodyPr rtlCol="0">
            <a:normAutofit fontScale="55000" lnSpcReduction="20000"/>
          </a:bodyPr>
          <a:lstStyle/>
          <a:p>
            <a:pPr marL="0" indent="0" algn="just" fontAlgn="auto">
              <a:spcAft>
                <a:spcPts val="0"/>
              </a:spcAft>
              <a:buClr>
                <a:schemeClr val="tx1"/>
              </a:buClr>
              <a:buFont typeface="Wingdings" pitchFamily="2" charset="2"/>
              <a:buNone/>
              <a:defRPr/>
            </a:pPr>
            <a:r>
              <a:rPr lang="en-US" sz="2900" b="1" i="1" dirty="0" smtClean="0">
                <a:latin typeface="Arial" pitchFamily="34" charset="0"/>
                <a:cs typeface="Arial" pitchFamily="34" charset="0"/>
              </a:rPr>
              <a:t>Mother Support Groups in Andhra Pradesh</a:t>
            </a:r>
          </a:p>
          <a:p>
            <a:pPr algn="just" fontAlgn="auto">
              <a:spcAft>
                <a:spcPts val="0"/>
              </a:spcAft>
              <a:buClr>
                <a:schemeClr val="tx1"/>
              </a:buClr>
              <a:buFont typeface="Wingdings" pitchFamily="2" charset="2"/>
              <a:buChar char="§"/>
              <a:defRPr/>
            </a:pPr>
            <a:endParaRPr lang="en-US" sz="2600" dirty="0">
              <a:solidFill>
                <a:srgbClr val="FFFF00"/>
              </a:solidFill>
              <a:latin typeface="Arial" pitchFamily="34" charset="0"/>
              <a:cs typeface="Arial" pitchFamily="34" charset="0"/>
            </a:endParaRPr>
          </a:p>
          <a:p>
            <a:pPr algn="just" fontAlgn="auto">
              <a:spcAft>
                <a:spcPts val="0"/>
              </a:spcAft>
              <a:buClr>
                <a:srgbClr val="FFFF00"/>
              </a:buClr>
              <a:defRPr/>
            </a:pPr>
            <a:r>
              <a:rPr lang="en-US" sz="2600" b="1" dirty="0" smtClean="0">
                <a:solidFill>
                  <a:srgbClr val="FFFF00"/>
                </a:solidFill>
                <a:latin typeface="Arial" pitchFamily="34" charset="0"/>
                <a:cs typeface="Arial" pitchFamily="34" charset="0"/>
              </a:rPr>
              <a:t>About the Practice	 :         </a:t>
            </a:r>
          </a:p>
          <a:p>
            <a:pPr marL="2435225" indent="-285750" algn="just" fontAlgn="auto">
              <a:spcAft>
                <a:spcPts val="0"/>
              </a:spcAft>
              <a:buClr>
                <a:srgbClr val="FFFF00"/>
              </a:buClr>
              <a:buFont typeface="Wingdings" pitchFamily="2" charset="2"/>
              <a:buChar char="§"/>
              <a:defRPr/>
            </a:pPr>
            <a:r>
              <a:rPr lang="en-US" sz="2600" dirty="0" smtClean="0">
                <a:solidFill>
                  <a:srgbClr val="FFFF00"/>
                </a:solidFill>
                <a:latin typeface="Arial" pitchFamily="34" charset="0"/>
                <a:cs typeface="Arial" pitchFamily="34" charset="0"/>
              </a:rPr>
              <a:t> Establishment of  Mother Support Groups in the catchment area of each     AWC. </a:t>
            </a:r>
          </a:p>
          <a:p>
            <a:pPr marL="2149475" indent="0" algn="just" fontAlgn="auto">
              <a:spcAft>
                <a:spcPts val="0"/>
              </a:spcAft>
              <a:buClr>
                <a:srgbClr val="FFFF00"/>
              </a:buClr>
              <a:buNone/>
              <a:defRPr/>
            </a:pPr>
            <a:endParaRPr lang="en-US" sz="2600" dirty="0" smtClean="0">
              <a:solidFill>
                <a:srgbClr val="FFFF00"/>
              </a:solidFill>
              <a:latin typeface="Arial" pitchFamily="34" charset="0"/>
              <a:cs typeface="Arial" pitchFamily="34" charset="0"/>
            </a:endParaRPr>
          </a:p>
          <a:p>
            <a:pPr marL="2435225" indent="-285750" algn="just" fontAlgn="auto">
              <a:spcAft>
                <a:spcPts val="0"/>
              </a:spcAft>
              <a:buClr>
                <a:srgbClr val="FFFF00"/>
              </a:buClr>
              <a:buFont typeface="Wingdings" pitchFamily="2" charset="2"/>
              <a:buChar char="§"/>
              <a:defRPr/>
            </a:pPr>
            <a:r>
              <a:rPr lang="en-US" sz="2600" dirty="0" smtClean="0">
                <a:solidFill>
                  <a:srgbClr val="FFFF00"/>
                </a:solidFill>
                <a:latin typeface="Arial" pitchFamily="34" charset="0"/>
                <a:cs typeface="Arial" pitchFamily="34" charset="0"/>
              </a:rPr>
              <a:t>These Mother Support Group (MSG) collectively </a:t>
            </a:r>
            <a:r>
              <a:rPr lang="en-US" sz="2600" dirty="0" err="1" smtClean="0">
                <a:solidFill>
                  <a:srgbClr val="FFFF00"/>
                </a:solidFill>
                <a:latin typeface="Arial" pitchFamily="34" charset="0"/>
                <a:cs typeface="Arial" pitchFamily="34" charset="0"/>
              </a:rPr>
              <a:t>sensitise</a:t>
            </a:r>
            <a:r>
              <a:rPr lang="en-US" sz="2600" dirty="0" smtClean="0">
                <a:solidFill>
                  <a:srgbClr val="FFFF00"/>
                </a:solidFill>
                <a:latin typeface="Arial" pitchFamily="34" charset="0"/>
                <a:cs typeface="Arial" pitchFamily="34" charset="0"/>
              </a:rPr>
              <a:t> the ICDS beneficiaries about the importance of Infant and Young Child Feeding (IYCF) practices mainly on breast milk within one hour.</a:t>
            </a:r>
          </a:p>
          <a:p>
            <a:pPr marL="2149475" indent="0" algn="just" fontAlgn="auto">
              <a:spcAft>
                <a:spcPts val="0"/>
              </a:spcAft>
              <a:buClr>
                <a:srgbClr val="FFFF00"/>
              </a:buClr>
              <a:buNone/>
              <a:defRPr/>
            </a:pPr>
            <a:endParaRPr lang="en-US" sz="2600" dirty="0" smtClean="0">
              <a:solidFill>
                <a:srgbClr val="FFFF00"/>
              </a:solidFill>
              <a:latin typeface="Arial" pitchFamily="34" charset="0"/>
              <a:cs typeface="Arial" pitchFamily="34" charset="0"/>
            </a:endParaRPr>
          </a:p>
          <a:p>
            <a:pPr marL="3175" indent="0" algn="just" fontAlgn="auto">
              <a:spcAft>
                <a:spcPts val="0"/>
              </a:spcAft>
              <a:buClr>
                <a:schemeClr val="tx1"/>
              </a:buClr>
              <a:buFont typeface="Wingdings" pitchFamily="2" charset="2"/>
              <a:buNone/>
              <a:defRPr/>
            </a:pPr>
            <a:r>
              <a:rPr lang="en-US" sz="2900" b="1" i="1" dirty="0" err="1" smtClean="0">
                <a:latin typeface="Arial" pitchFamily="34" charset="0"/>
                <a:cs typeface="Arial" pitchFamily="34" charset="0"/>
              </a:rPr>
              <a:t>Bal</a:t>
            </a:r>
            <a:r>
              <a:rPr lang="en-US" sz="2900" b="1" i="1" dirty="0" smtClean="0">
                <a:latin typeface="Arial" pitchFamily="34" charset="0"/>
                <a:cs typeface="Arial" pitchFamily="34" charset="0"/>
              </a:rPr>
              <a:t> </a:t>
            </a:r>
            <a:r>
              <a:rPr lang="en-US" sz="2900" b="1" i="1" dirty="0" err="1" smtClean="0">
                <a:latin typeface="Arial" pitchFamily="34" charset="0"/>
                <a:cs typeface="Arial" pitchFamily="34" charset="0"/>
              </a:rPr>
              <a:t>Vikas</a:t>
            </a:r>
            <a:r>
              <a:rPr lang="en-US" sz="2900" b="1" i="1" dirty="0" smtClean="0">
                <a:latin typeface="Arial" pitchFamily="34" charset="0"/>
                <a:cs typeface="Arial" pitchFamily="34" charset="0"/>
              </a:rPr>
              <a:t> </a:t>
            </a:r>
            <a:r>
              <a:rPr lang="en-US" sz="2900" b="1" i="1" dirty="0" err="1" smtClean="0">
                <a:latin typeface="Arial" pitchFamily="34" charset="0"/>
                <a:cs typeface="Arial" pitchFamily="34" charset="0"/>
              </a:rPr>
              <a:t>Samiti</a:t>
            </a:r>
            <a:r>
              <a:rPr lang="en-US" sz="2900" b="1" i="1" dirty="0" smtClean="0">
                <a:latin typeface="Arial" pitchFamily="34" charset="0"/>
                <a:cs typeface="Arial" pitchFamily="34" charset="0"/>
              </a:rPr>
              <a:t> in Karnataka</a:t>
            </a:r>
          </a:p>
          <a:p>
            <a:pPr marL="231775" indent="0" algn="just" fontAlgn="auto">
              <a:spcAft>
                <a:spcPts val="0"/>
              </a:spcAft>
              <a:buClr>
                <a:schemeClr val="tx1"/>
              </a:buClr>
              <a:buNone/>
              <a:defRPr/>
            </a:pPr>
            <a:endParaRPr lang="en-US" sz="2600" b="1" dirty="0" smtClean="0">
              <a:solidFill>
                <a:srgbClr val="FFFF00"/>
              </a:solidFill>
              <a:latin typeface="Arial" pitchFamily="34" charset="0"/>
              <a:cs typeface="Arial" pitchFamily="34" charset="0"/>
            </a:endParaRPr>
          </a:p>
          <a:p>
            <a:pPr marL="517525" indent="-285750" algn="just" fontAlgn="auto">
              <a:spcAft>
                <a:spcPts val="0"/>
              </a:spcAft>
              <a:buClr>
                <a:srgbClr val="FFFF00"/>
              </a:buClr>
              <a:defRPr/>
            </a:pPr>
            <a:r>
              <a:rPr lang="en-US" sz="2600" b="1" dirty="0">
                <a:solidFill>
                  <a:srgbClr val="FFFF00"/>
                </a:solidFill>
                <a:latin typeface="Arial" pitchFamily="34" charset="0"/>
                <a:cs typeface="Arial" pitchFamily="34" charset="0"/>
              </a:rPr>
              <a:t> About the </a:t>
            </a:r>
            <a:r>
              <a:rPr lang="en-US" sz="2600" b="1" dirty="0" smtClean="0">
                <a:solidFill>
                  <a:srgbClr val="FFFF00"/>
                </a:solidFill>
                <a:latin typeface="Arial" pitchFamily="34" charset="0"/>
                <a:cs typeface="Arial" pitchFamily="34" charset="0"/>
              </a:rPr>
              <a:t>Practice :</a:t>
            </a:r>
            <a:endParaRPr lang="en-US" sz="2600" b="1" dirty="0">
              <a:solidFill>
                <a:srgbClr val="FFFF00"/>
              </a:solidFill>
              <a:latin typeface="Arial" pitchFamily="34" charset="0"/>
              <a:cs typeface="Arial" pitchFamily="34" charset="0"/>
            </a:endParaRPr>
          </a:p>
          <a:p>
            <a:pPr marL="288925" indent="-57150" algn="just" fontAlgn="auto">
              <a:spcAft>
                <a:spcPts val="0"/>
              </a:spcAft>
              <a:buClr>
                <a:srgbClr val="FFFF00"/>
              </a:buClr>
              <a:buFont typeface="Wingdings" pitchFamily="2" charset="2"/>
              <a:buChar char="§"/>
              <a:defRPr/>
            </a:pPr>
            <a:endParaRPr lang="en-US" sz="2600" dirty="0">
              <a:solidFill>
                <a:srgbClr val="FFFF00"/>
              </a:solidFill>
              <a:latin typeface="Arial" pitchFamily="34" charset="0"/>
              <a:cs typeface="Arial" pitchFamily="34" charset="0"/>
            </a:endParaRPr>
          </a:p>
          <a:p>
            <a:pPr marL="2346325" indent="-285750" algn="just" fontAlgn="auto">
              <a:spcAft>
                <a:spcPts val="0"/>
              </a:spcAft>
              <a:buClr>
                <a:srgbClr val="FFFF00"/>
              </a:buClr>
              <a:buFont typeface="Wingdings" pitchFamily="2" charset="2"/>
              <a:buChar char="§"/>
              <a:defRPr/>
            </a:pPr>
            <a:r>
              <a:rPr lang="en-US" sz="2600" dirty="0">
                <a:solidFill>
                  <a:srgbClr val="FFFF00"/>
                </a:solidFill>
                <a:latin typeface="Arial" pitchFamily="34" charset="0"/>
                <a:cs typeface="Arial" pitchFamily="34" charset="0"/>
              </a:rPr>
              <a:t>Constitution of  </a:t>
            </a:r>
            <a:r>
              <a:rPr lang="en-US" sz="2600" dirty="0" err="1">
                <a:solidFill>
                  <a:srgbClr val="FFFF00"/>
                </a:solidFill>
                <a:latin typeface="Arial" pitchFamily="34" charset="0"/>
                <a:cs typeface="Arial" pitchFamily="34" charset="0"/>
              </a:rPr>
              <a:t>Bal</a:t>
            </a:r>
            <a:r>
              <a:rPr lang="en-US" sz="2600" dirty="0">
                <a:solidFill>
                  <a:srgbClr val="FFFF00"/>
                </a:solidFill>
                <a:latin typeface="Arial" pitchFamily="34" charset="0"/>
                <a:cs typeface="Arial" pitchFamily="34" charset="0"/>
              </a:rPr>
              <a:t> </a:t>
            </a:r>
            <a:r>
              <a:rPr lang="en-US" sz="2600" dirty="0" err="1">
                <a:solidFill>
                  <a:srgbClr val="FFFF00"/>
                </a:solidFill>
                <a:latin typeface="Arial" pitchFamily="34" charset="0"/>
                <a:cs typeface="Arial" pitchFamily="34" charset="0"/>
              </a:rPr>
              <a:t>Vikas</a:t>
            </a:r>
            <a:r>
              <a:rPr lang="en-US" sz="2600" dirty="0">
                <a:solidFill>
                  <a:srgbClr val="FFFF00"/>
                </a:solidFill>
                <a:latin typeface="Arial" pitchFamily="34" charset="0"/>
                <a:cs typeface="Arial" pitchFamily="34" charset="0"/>
              </a:rPr>
              <a:t> </a:t>
            </a:r>
            <a:r>
              <a:rPr lang="en-US" sz="2600" dirty="0" err="1">
                <a:solidFill>
                  <a:srgbClr val="FFFF00"/>
                </a:solidFill>
                <a:latin typeface="Arial" pitchFamily="34" charset="0"/>
                <a:cs typeface="Arial" pitchFamily="34" charset="0"/>
              </a:rPr>
              <a:t>Samithis</a:t>
            </a:r>
            <a:r>
              <a:rPr lang="en-US" sz="2600" dirty="0">
                <a:solidFill>
                  <a:srgbClr val="FFFF00"/>
                </a:solidFill>
                <a:latin typeface="Arial" pitchFamily="34" charset="0"/>
                <a:cs typeface="Arial" pitchFamily="34" charset="0"/>
              </a:rPr>
              <a:t> in  each AWC to monitor the activities of the </a:t>
            </a:r>
            <a:r>
              <a:rPr lang="en-US" sz="2600" dirty="0" err="1">
                <a:solidFill>
                  <a:srgbClr val="FFFF00"/>
                </a:solidFill>
                <a:latin typeface="Arial" pitchFamily="34" charset="0"/>
                <a:cs typeface="Arial" pitchFamily="34" charset="0"/>
              </a:rPr>
              <a:t>centre</a:t>
            </a:r>
            <a:r>
              <a:rPr lang="en-US" sz="2600" dirty="0">
                <a:solidFill>
                  <a:srgbClr val="FFFF00"/>
                </a:solidFill>
                <a:latin typeface="Arial" pitchFamily="34" charset="0"/>
                <a:cs typeface="Arial" pitchFamily="34" charset="0"/>
              </a:rPr>
              <a:t>. </a:t>
            </a:r>
          </a:p>
          <a:p>
            <a:pPr marL="2346325" indent="-285750" algn="just" fontAlgn="auto">
              <a:spcAft>
                <a:spcPts val="0"/>
              </a:spcAft>
              <a:buClr>
                <a:srgbClr val="FFFF00"/>
              </a:buClr>
              <a:buFont typeface="Wingdings" pitchFamily="2" charset="2"/>
              <a:buChar char="§"/>
              <a:defRPr/>
            </a:pPr>
            <a:endParaRPr lang="en-US" sz="2600" dirty="0">
              <a:solidFill>
                <a:srgbClr val="FFFF00"/>
              </a:solidFill>
              <a:latin typeface="Arial" pitchFamily="34" charset="0"/>
              <a:cs typeface="Arial" pitchFamily="34" charset="0"/>
            </a:endParaRPr>
          </a:p>
          <a:p>
            <a:pPr marL="2346325" indent="-285750" algn="just" fontAlgn="auto">
              <a:spcAft>
                <a:spcPts val="0"/>
              </a:spcAft>
              <a:buClr>
                <a:srgbClr val="FFFF00"/>
              </a:buClr>
              <a:buFont typeface="Wingdings" pitchFamily="2" charset="2"/>
              <a:buChar char="§"/>
              <a:defRPr/>
            </a:pPr>
            <a:r>
              <a:rPr lang="en-US" sz="2600" dirty="0">
                <a:solidFill>
                  <a:srgbClr val="FFFF00"/>
                </a:solidFill>
                <a:latin typeface="Arial" pitchFamily="34" charset="0"/>
                <a:cs typeface="Arial" pitchFamily="34" charset="0"/>
              </a:rPr>
              <a:t>The President /Vice President of Gram </a:t>
            </a:r>
            <a:r>
              <a:rPr lang="en-US" sz="2600" dirty="0" err="1">
                <a:solidFill>
                  <a:srgbClr val="FFFF00"/>
                </a:solidFill>
                <a:latin typeface="Arial" pitchFamily="34" charset="0"/>
                <a:cs typeface="Arial" pitchFamily="34" charset="0"/>
              </a:rPr>
              <a:t>Panchayat</a:t>
            </a:r>
            <a:r>
              <a:rPr lang="en-US" sz="2600" dirty="0">
                <a:solidFill>
                  <a:srgbClr val="FFFF00"/>
                </a:solidFill>
                <a:latin typeface="Arial" pitchFamily="34" charset="0"/>
                <a:cs typeface="Arial" pitchFamily="34" charset="0"/>
              </a:rPr>
              <a:t>   acts as chairman of the committee. </a:t>
            </a:r>
          </a:p>
          <a:p>
            <a:pPr marL="2060575" indent="0" algn="just" fontAlgn="auto">
              <a:spcAft>
                <a:spcPts val="0"/>
              </a:spcAft>
              <a:buClr>
                <a:srgbClr val="FFFF00"/>
              </a:buClr>
              <a:buNone/>
              <a:defRPr/>
            </a:pPr>
            <a:endParaRPr lang="en-US" sz="2600" dirty="0">
              <a:solidFill>
                <a:srgbClr val="FFFF00"/>
              </a:solidFill>
              <a:latin typeface="Arial" pitchFamily="34" charset="0"/>
              <a:cs typeface="Arial" pitchFamily="34" charset="0"/>
            </a:endParaRPr>
          </a:p>
          <a:p>
            <a:pPr marL="2346325" indent="-285750" algn="just" fontAlgn="auto">
              <a:spcAft>
                <a:spcPts val="0"/>
              </a:spcAft>
              <a:buClr>
                <a:srgbClr val="FFFF00"/>
              </a:buClr>
              <a:buFont typeface="Wingdings" pitchFamily="2" charset="2"/>
              <a:buChar char="§"/>
              <a:defRPr/>
            </a:pPr>
            <a:r>
              <a:rPr lang="en-US" sz="2600" dirty="0">
                <a:solidFill>
                  <a:srgbClr val="FFFF00"/>
                </a:solidFill>
                <a:latin typeface="Arial" pitchFamily="34" charset="0"/>
                <a:cs typeface="Arial" pitchFamily="34" charset="0"/>
              </a:rPr>
              <a:t>The other members of the committee include Headmaster of primary school, four lady members of SHG group, four mothers of children attending AWC, ASHA Worker. </a:t>
            </a:r>
          </a:p>
          <a:p>
            <a:pPr marL="2346325" indent="-285750" algn="just" fontAlgn="auto">
              <a:spcAft>
                <a:spcPts val="0"/>
              </a:spcAft>
              <a:buClr>
                <a:srgbClr val="FFFF00"/>
              </a:buClr>
              <a:buFont typeface="Wingdings" pitchFamily="2" charset="2"/>
              <a:buChar char="§"/>
              <a:defRPr/>
            </a:pPr>
            <a:endParaRPr lang="en-US" sz="2600" dirty="0">
              <a:solidFill>
                <a:srgbClr val="FFFF00"/>
              </a:solidFill>
              <a:latin typeface="Arial" pitchFamily="34" charset="0"/>
              <a:cs typeface="Arial" pitchFamily="34" charset="0"/>
            </a:endParaRPr>
          </a:p>
          <a:p>
            <a:pPr marL="2346325" indent="-285750" algn="just" fontAlgn="auto">
              <a:spcAft>
                <a:spcPts val="0"/>
              </a:spcAft>
              <a:buClr>
                <a:srgbClr val="FFFF00"/>
              </a:buClr>
              <a:buFont typeface="Wingdings" pitchFamily="2" charset="2"/>
              <a:buChar char="§"/>
              <a:defRPr/>
            </a:pPr>
            <a:r>
              <a:rPr lang="en-US" sz="2600" dirty="0">
                <a:solidFill>
                  <a:srgbClr val="FFFF00"/>
                </a:solidFill>
                <a:latin typeface="Arial" pitchFamily="34" charset="0"/>
                <a:cs typeface="Arial" pitchFamily="34" charset="0"/>
              </a:rPr>
              <a:t>The Anganwadi Worker acts as member secretary of the committee. </a:t>
            </a:r>
          </a:p>
          <a:p>
            <a:pPr marL="288925" indent="-57150" algn="just" fontAlgn="auto">
              <a:spcAft>
                <a:spcPts val="0"/>
              </a:spcAft>
              <a:buClr>
                <a:schemeClr val="tx1"/>
              </a:buClr>
              <a:buFont typeface="Wingdings" pitchFamily="2" charset="2"/>
              <a:buChar char="§"/>
              <a:defRPr/>
            </a:pPr>
            <a:endParaRPr lang="en-US" sz="1700" dirty="0" smtClean="0">
              <a:solidFill>
                <a:srgbClr val="FFFF00"/>
              </a:solidFill>
              <a:latin typeface="Arial" pitchFamily="34" charset="0"/>
              <a:cs typeface="Arial" pitchFamily="34" charset="0"/>
            </a:endParaRPr>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4217599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fontAlgn="auto">
              <a:spcAft>
                <a:spcPts val="0"/>
              </a:spcAft>
              <a:defRPr/>
            </a:pPr>
            <a:r>
              <a:rPr lang="en-US" sz="3200" b="1" dirty="0" smtClean="0">
                <a:solidFill>
                  <a:srgbClr val="FFFF00"/>
                </a:solidFill>
                <a:latin typeface="Arial" pitchFamily="34" charset="0"/>
                <a:cs typeface="Arial" pitchFamily="34" charset="0"/>
              </a:rPr>
              <a:t>Classification of Best  Practices in ICDS </a:t>
            </a:r>
            <a:endParaRPr lang="en-US" sz="32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295400"/>
            <a:ext cx="8229600" cy="5211763"/>
          </a:xfrm>
        </p:spPr>
        <p:txBody>
          <a:bodyPr rtlCol="0">
            <a:normAutofit/>
          </a:bodyPr>
          <a:lstStyle/>
          <a:p>
            <a:pPr fontAlgn="auto">
              <a:spcAft>
                <a:spcPts val="0"/>
              </a:spcAft>
              <a:buFont typeface="Wingdings" pitchFamily="2" charset="2"/>
              <a:buChar char="§"/>
              <a:defRPr/>
            </a:pPr>
            <a:r>
              <a:rPr lang="en-US" sz="2000" dirty="0" smtClean="0">
                <a:solidFill>
                  <a:srgbClr val="FFFF00"/>
                </a:solidFill>
                <a:latin typeface="Arial" pitchFamily="34" charset="0"/>
                <a:cs typeface="Arial" pitchFamily="34" charset="0"/>
              </a:rPr>
              <a:t>Practices  for Strengthening Service Delivery</a:t>
            </a:r>
          </a:p>
          <a:p>
            <a:pPr marL="0" indent="0" fontAlgn="auto">
              <a:spcAft>
                <a:spcPts val="0"/>
              </a:spcAft>
              <a:buNone/>
              <a:defRPr/>
            </a:pPr>
            <a:r>
              <a:rPr lang="en-US" sz="2000" dirty="0" smtClean="0">
                <a:solidFill>
                  <a:srgbClr val="FFFF00"/>
                </a:solidFill>
                <a:latin typeface="Arial" pitchFamily="34" charset="0"/>
                <a:cs typeface="Arial" pitchFamily="34" charset="0"/>
              </a:rPr>
              <a:t> </a:t>
            </a:r>
          </a:p>
          <a:p>
            <a:pPr marL="982663" indent="-171450" fontAlgn="auto">
              <a:spcAft>
                <a:spcPts val="0"/>
              </a:spcAft>
              <a:defRPr/>
            </a:pPr>
            <a:r>
              <a:rPr lang="en-US" sz="1900" dirty="0" smtClean="0">
                <a:solidFill>
                  <a:srgbClr val="FFFF00"/>
                </a:solidFill>
                <a:latin typeface="Arial" pitchFamily="34" charset="0"/>
                <a:cs typeface="Arial" pitchFamily="34" charset="0"/>
              </a:rPr>
              <a:t>Preparation and Distribution of Supplementary Nutrition </a:t>
            </a:r>
          </a:p>
          <a:p>
            <a:pPr marL="982663" indent="-171450" fontAlgn="auto">
              <a:spcAft>
                <a:spcPts val="0"/>
              </a:spcAft>
              <a:defRPr/>
            </a:pPr>
            <a:r>
              <a:rPr lang="en-US" sz="1900" dirty="0" smtClean="0">
                <a:solidFill>
                  <a:srgbClr val="FFFF00"/>
                </a:solidFill>
                <a:latin typeface="Arial" pitchFamily="34" charset="0"/>
                <a:cs typeface="Arial" pitchFamily="34" charset="0"/>
              </a:rPr>
              <a:t>Implementation of Non Formal Pre Schooling </a:t>
            </a:r>
          </a:p>
          <a:p>
            <a:pPr marL="982663" indent="-171450" fontAlgn="auto">
              <a:spcAft>
                <a:spcPts val="0"/>
              </a:spcAft>
              <a:defRPr/>
            </a:pPr>
            <a:r>
              <a:rPr lang="en-US" sz="1900" dirty="0" smtClean="0">
                <a:solidFill>
                  <a:srgbClr val="FFFF00"/>
                </a:solidFill>
                <a:latin typeface="Arial" pitchFamily="34" charset="0"/>
                <a:cs typeface="Arial" pitchFamily="34" charset="0"/>
              </a:rPr>
              <a:t>Nutrition and Health Education </a:t>
            </a:r>
          </a:p>
          <a:p>
            <a:pPr marL="811213" indent="0" fontAlgn="auto">
              <a:spcAft>
                <a:spcPts val="0"/>
              </a:spcAft>
              <a:buNone/>
              <a:defRPr/>
            </a:pPr>
            <a:endParaRPr lang="en-US" sz="1600" dirty="0">
              <a:solidFill>
                <a:srgbClr val="FFFF00"/>
              </a:solidFill>
              <a:latin typeface="Arial" pitchFamily="34" charset="0"/>
              <a:cs typeface="Arial" pitchFamily="34" charset="0"/>
            </a:endParaRPr>
          </a:p>
          <a:p>
            <a:pPr marL="354013" indent="-354013" fontAlgn="auto">
              <a:spcAft>
                <a:spcPts val="0"/>
              </a:spcAft>
              <a:buFont typeface="Wingdings" pitchFamily="2" charset="2"/>
              <a:buChar char="§"/>
              <a:defRPr/>
            </a:pPr>
            <a:r>
              <a:rPr lang="en-US" sz="2000" dirty="0" smtClean="0">
                <a:solidFill>
                  <a:srgbClr val="FFFF00"/>
                </a:solidFill>
                <a:latin typeface="Arial" pitchFamily="34" charset="0"/>
                <a:cs typeface="Arial" pitchFamily="34" charset="0"/>
              </a:rPr>
              <a:t>Practices for Strengthening Human Resource Management </a:t>
            </a:r>
          </a:p>
          <a:p>
            <a:pPr marL="354013" indent="-354013" fontAlgn="auto">
              <a:spcAft>
                <a:spcPts val="0"/>
              </a:spcAft>
              <a:buFont typeface="Wingdings" pitchFamily="2" charset="2"/>
              <a:buChar char="§"/>
              <a:defRPr/>
            </a:pPr>
            <a:endParaRPr lang="en-US" sz="2000" dirty="0" smtClean="0">
              <a:solidFill>
                <a:srgbClr val="FFFF00"/>
              </a:solidFill>
              <a:latin typeface="Arial" pitchFamily="34" charset="0"/>
              <a:cs typeface="Arial" pitchFamily="34" charset="0"/>
            </a:endParaRPr>
          </a:p>
          <a:p>
            <a:pPr marL="354013" indent="-354013" fontAlgn="auto">
              <a:spcAft>
                <a:spcPts val="0"/>
              </a:spcAft>
              <a:buFont typeface="Wingdings" pitchFamily="2" charset="2"/>
              <a:buChar char="§"/>
              <a:defRPr/>
            </a:pPr>
            <a:r>
              <a:rPr lang="en-US" sz="1800" dirty="0" smtClean="0">
                <a:solidFill>
                  <a:srgbClr val="FFFF00"/>
                </a:solidFill>
                <a:latin typeface="Arial" pitchFamily="34" charset="0"/>
                <a:cs typeface="Arial" pitchFamily="34" charset="0"/>
              </a:rPr>
              <a:t>Event Based Good Practices </a:t>
            </a:r>
          </a:p>
          <a:p>
            <a:pPr marL="354013" indent="-354013" fontAlgn="auto">
              <a:spcAft>
                <a:spcPts val="0"/>
              </a:spcAft>
              <a:buFont typeface="Wingdings" pitchFamily="2" charset="2"/>
              <a:buChar char="§"/>
              <a:defRPr/>
            </a:pPr>
            <a:endParaRPr lang="en-US" sz="1800" dirty="0" smtClean="0">
              <a:solidFill>
                <a:srgbClr val="FFFF00"/>
              </a:solidFill>
              <a:latin typeface="Arial" pitchFamily="34" charset="0"/>
              <a:cs typeface="Arial" pitchFamily="34" charset="0"/>
            </a:endParaRPr>
          </a:p>
          <a:p>
            <a:pPr marL="354013" indent="-354013" fontAlgn="auto">
              <a:spcAft>
                <a:spcPts val="0"/>
              </a:spcAft>
              <a:buFont typeface="Wingdings" pitchFamily="2" charset="2"/>
              <a:buChar char="§"/>
              <a:defRPr/>
            </a:pPr>
            <a:r>
              <a:rPr lang="en-US" sz="1800" dirty="0" smtClean="0">
                <a:solidFill>
                  <a:srgbClr val="FFFF00"/>
                </a:solidFill>
                <a:latin typeface="Arial" pitchFamily="34" charset="0"/>
                <a:cs typeface="Arial" pitchFamily="34" charset="0"/>
              </a:rPr>
              <a:t>Campaign Based Good Practices </a:t>
            </a:r>
          </a:p>
          <a:p>
            <a:pPr marL="0" indent="0" fontAlgn="auto">
              <a:spcAft>
                <a:spcPts val="0"/>
              </a:spcAft>
              <a:buNone/>
              <a:defRPr/>
            </a:pPr>
            <a:endParaRPr lang="en-US" sz="1800" dirty="0" smtClean="0">
              <a:solidFill>
                <a:srgbClr val="FFFF00"/>
              </a:solidFill>
              <a:latin typeface="Arial" pitchFamily="34" charset="0"/>
              <a:cs typeface="Arial" pitchFamily="34" charset="0"/>
            </a:endParaRPr>
          </a:p>
          <a:p>
            <a:pPr marL="354013" indent="-354013" fontAlgn="auto">
              <a:spcAft>
                <a:spcPts val="0"/>
              </a:spcAft>
              <a:buFont typeface="Wingdings" pitchFamily="2" charset="2"/>
              <a:buChar char="§"/>
              <a:defRPr/>
            </a:pPr>
            <a:r>
              <a:rPr lang="en-US" sz="1800" dirty="0" smtClean="0">
                <a:solidFill>
                  <a:srgbClr val="FFFF00"/>
                </a:solidFill>
                <a:latin typeface="Arial" pitchFamily="34" charset="0"/>
                <a:cs typeface="Arial" pitchFamily="34" charset="0"/>
              </a:rPr>
              <a:t>Good Practices Concerning Integrated Approaches </a:t>
            </a:r>
          </a:p>
          <a:p>
            <a:pPr marL="1074738" lvl="3" indent="-263525" fontAlgn="auto">
              <a:spcAft>
                <a:spcPts val="0"/>
              </a:spcAft>
              <a:buClr>
                <a:schemeClr val="accent4"/>
              </a:buClr>
              <a:buFont typeface="Arial" pitchFamily="34" charset="0"/>
              <a:buChar char="•"/>
              <a:defRPr/>
            </a:pPr>
            <a:r>
              <a:rPr lang="en-US" dirty="0" err="1" smtClean="0">
                <a:solidFill>
                  <a:srgbClr val="FFFF00"/>
                </a:solidFill>
                <a:latin typeface="Arial" pitchFamily="34" charset="0"/>
                <a:cs typeface="Arial" pitchFamily="34" charset="0"/>
                <a:hlinkClick r:id="rId2" action="ppaction://hlinkfile"/>
              </a:rPr>
              <a:t>Dular</a:t>
            </a:r>
            <a:r>
              <a:rPr lang="en-US" dirty="0" smtClean="0">
                <a:solidFill>
                  <a:srgbClr val="FFFF00"/>
                </a:solidFill>
                <a:latin typeface="Arial" pitchFamily="34" charset="0"/>
                <a:cs typeface="Arial" pitchFamily="34" charset="0"/>
                <a:hlinkClick r:id="rId2" action="ppaction://hlinkfile"/>
              </a:rPr>
              <a:t> Strategy </a:t>
            </a:r>
            <a:endParaRPr lang="en-US" dirty="0" smtClean="0">
              <a:solidFill>
                <a:srgbClr val="FFFF00"/>
              </a:solidFill>
              <a:latin typeface="Arial" pitchFamily="34" charset="0"/>
              <a:cs typeface="Arial" pitchFamily="34" charset="0"/>
            </a:endParaRPr>
          </a:p>
          <a:p>
            <a:pPr marL="1074738" lvl="3" indent="-263525" fontAlgn="auto">
              <a:spcAft>
                <a:spcPts val="0"/>
              </a:spcAft>
              <a:buClr>
                <a:schemeClr val="accent4"/>
              </a:buClr>
              <a:buFont typeface="Arial" pitchFamily="34" charset="0"/>
              <a:buChar char="•"/>
              <a:defRPr/>
            </a:pPr>
            <a:r>
              <a:rPr lang="en-US" dirty="0" smtClean="0">
                <a:solidFill>
                  <a:srgbClr val="FFFF00"/>
                </a:solidFill>
                <a:latin typeface="Arial" pitchFamily="34" charset="0"/>
                <a:cs typeface="Arial" pitchFamily="34" charset="0"/>
                <a:hlinkClick r:id="rId3" action="ppaction://hlinkfile"/>
              </a:rPr>
              <a:t>Positive Deviance Approach </a:t>
            </a:r>
            <a:endParaRPr lang="en-US" dirty="0" smtClean="0">
              <a:solidFill>
                <a:srgbClr val="FFFF00"/>
              </a:solidFill>
              <a:latin typeface="Arial" pitchFamily="34" charset="0"/>
              <a:cs typeface="Arial" pitchFamily="34" charset="0"/>
            </a:endParaRPr>
          </a:p>
          <a:p>
            <a:pPr marL="1074738" lvl="3" indent="-617538" fontAlgn="auto">
              <a:spcAft>
                <a:spcPts val="0"/>
              </a:spcAft>
              <a:buClr>
                <a:schemeClr val="accent4"/>
              </a:buClr>
              <a:buFont typeface="Arial" pitchFamily="34" charset="0"/>
              <a:buChar char="•"/>
              <a:defRPr/>
            </a:pPr>
            <a:endParaRPr lang="en-US" dirty="0" smtClean="0">
              <a:solidFill>
                <a:srgbClr val="FFFF00"/>
              </a:solidFill>
              <a:latin typeface="Arial" pitchFamily="34" charset="0"/>
              <a:cs typeface="Arial" pitchFamily="34" charset="0"/>
            </a:endParaRPr>
          </a:p>
          <a:p>
            <a:pPr marL="0" lvl="2" indent="914400" fontAlgn="auto">
              <a:spcAft>
                <a:spcPts val="0"/>
              </a:spcAft>
              <a:buClr>
                <a:schemeClr val="accent3"/>
              </a:buClr>
              <a:buFont typeface="Arial" pitchFamily="34" charset="0"/>
              <a:buChar char="•"/>
              <a:tabLst>
                <a:tab pos="892175" algn="l"/>
              </a:tabLst>
              <a:defRPr/>
            </a:pPr>
            <a:endParaRPr lang="en-US" sz="1600"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02604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457200"/>
          </a:xfrm>
        </p:spPr>
        <p:txBody>
          <a:bodyPr>
            <a:noAutofit/>
          </a:bodyPr>
          <a:lstStyle/>
          <a:p>
            <a:pPr fontAlgn="auto">
              <a:spcAft>
                <a:spcPts val="0"/>
              </a:spcAft>
              <a:defRPr/>
            </a:pPr>
            <a:r>
              <a:rPr lang="en-GB" sz="2400" b="1" dirty="0" smtClean="0">
                <a:solidFill>
                  <a:srgbClr val="FFFF00"/>
                </a:solidFill>
                <a:latin typeface="Arial" pitchFamily="34" charset="0"/>
                <a:cs typeface="Arial" pitchFamily="34" charset="0"/>
              </a:rPr>
              <a:t>Mata </a:t>
            </a:r>
            <a:r>
              <a:rPr lang="en-GB" sz="2400" b="1" dirty="0" err="1" smtClean="0">
                <a:solidFill>
                  <a:srgbClr val="FFFF00"/>
                </a:solidFill>
                <a:latin typeface="Arial" pitchFamily="34" charset="0"/>
                <a:cs typeface="Arial" pitchFamily="34" charset="0"/>
              </a:rPr>
              <a:t>Yashoda</a:t>
            </a:r>
            <a:r>
              <a:rPr lang="en-GB" sz="2400" b="1" dirty="0" smtClean="0">
                <a:solidFill>
                  <a:srgbClr val="FFFF00"/>
                </a:solidFill>
                <a:latin typeface="Arial" pitchFamily="34" charset="0"/>
                <a:cs typeface="Arial" pitchFamily="34" charset="0"/>
              </a:rPr>
              <a:t> Award  for Best AWW and AWH IN Gujarat &amp; Best Mother Award in Haryana  </a:t>
            </a:r>
            <a:endParaRPr lang="en-US" sz="2400" b="1" dirty="0">
              <a:solidFill>
                <a:srgbClr val="FFFF00"/>
              </a:solidFill>
              <a:latin typeface="Arial" pitchFamily="34" charset="0"/>
              <a:cs typeface="Arial" pitchFamily="34" charset="0"/>
            </a:endParaRPr>
          </a:p>
        </p:txBody>
      </p:sp>
      <p:sp>
        <p:nvSpPr>
          <p:cNvPr id="2" name="Content Placeholder 1"/>
          <p:cNvSpPr>
            <a:spLocks noGrp="1"/>
          </p:cNvSpPr>
          <p:nvPr>
            <p:ph idx="1"/>
          </p:nvPr>
        </p:nvSpPr>
        <p:spPr>
          <a:xfrm>
            <a:off x="457200" y="1219200"/>
            <a:ext cx="8229600" cy="5638800"/>
          </a:xfrm>
        </p:spPr>
        <p:txBody>
          <a:bodyPr rtlCol="0">
            <a:normAutofit/>
          </a:bodyPr>
          <a:lstStyle/>
          <a:p>
            <a:pPr marL="0" indent="0" algn="just" fontAlgn="auto">
              <a:spcAft>
                <a:spcPts val="0"/>
              </a:spcAft>
              <a:buClr>
                <a:schemeClr val="tx1"/>
              </a:buClr>
              <a:buFont typeface="Wingdings" pitchFamily="2" charset="2"/>
              <a:buNone/>
              <a:defRPr/>
            </a:pPr>
            <a:r>
              <a:rPr lang="en-US" sz="1800" b="1" i="1" dirty="0" smtClean="0">
                <a:latin typeface="Arial" pitchFamily="34" charset="0"/>
                <a:cs typeface="Arial" pitchFamily="34" charset="0"/>
              </a:rPr>
              <a:t>Mata </a:t>
            </a:r>
            <a:r>
              <a:rPr lang="en-US" sz="1800" b="1" i="1" dirty="0" err="1" smtClean="0">
                <a:latin typeface="Arial" pitchFamily="34" charset="0"/>
                <a:cs typeface="Arial" pitchFamily="34" charset="0"/>
              </a:rPr>
              <a:t>Yashoda</a:t>
            </a:r>
            <a:r>
              <a:rPr lang="en-US" sz="1800" b="1" i="1" dirty="0" smtClean="0">
                <a:latin typeface="Arial" pitchFamily="34" charset="0"/>
                <a:cs typeface="Arial" pitchFamily="34" charset="0"/>
              </a:rPr>
              <a:t> Award in Gujarat </a:t>
            </a:r>
          </a:p>
          <a:p>
            <a:pPr marL="0" indent="0" algn="just" fontAlgn="auto">
              <a:spcAft>
                <a:spcPts val="0"/>
              </a:spcAft>
              <a:buClr>
                <a:schemeClr val="tx1"/>
              </a:buClr>
              <a:buFont typeface="Wingdings" pitchFamily="2" charset="2"/>
              <a:buNone/>
              <a:defRPr/>
            </a:pPr>
            <a:endParaRPr lang="en-US" sz="1600" dirty="0" smtClean="0">
              <a:solidFill>
                <a:srgbClr val="FFFF00"/>
              </a:solidFill>
              <a:latin typeface="Arial" pitchFamily="34" charset="0"/>
              <a:cs typeface="Arial" pitchFamily="34" charset="0"/>
            </a:endParaRPr>
          </a:p>
          <a:p>
            <a:pPr algn="just" fontAlgn="auto">
              <a:spcAft>
                <a:spcPts val="0"/>
              </a:spcAft>
              <a:buClr>
                <a:srgbClr val="FFFF00"/>
              </a:buClr>
              <a:defRPr/>
            </a:pPr>
            <a:r>
              <a:rPr lang="en-US" sz="1600" b="1" dirty="0" smtClean="0">
                <a:solidFill>
                  <a:srgbClr val="FFFF00"/>
                </a:solidFill>
                <a:latin typeface="Arial" pitchFamily="34" charset="0"/>
                <a:cs typeface="Arial" pitchFamily="34" charset="0"/>
              </a:rPr>
              <a:t>Period </a:t>
            </a:r>
            <a:r>
              <a:rPr lang="en-US" sz="1600" dirty="0" smtClean="0">
                <a:solidFill>
                  <a:srgbClr val="FFFF00"/>
                </a:solidFill>
                <a:latin typeface="Arial" pitchFamily="34" charset="0"/>
                <a:cs typeface="Arial" pitchFamily="34" charset="0"/>
              </a:rPr>
              <a:t>		:	2007-08 </a:t>
            </a:r>
          </a:p>
          <a:p>
            <a:pPr algn="just" fontAlgn="auto">
              <a:spcAft>
                <a:spcPts val="0"/>
              </a:spcAft>
              <a:buClr>
                <a:srgbClr val="FFFF00"/>
              </a:buClr>
              <a:defRPr/>
            </a:pPr>
            <a:endParaRPr lang="en-US" sz="1600" dirty="0" smtClean="0">
              <a:solidFill>
                <a:srgbClr val="FFFF00"/>
              </a:solidFill>
              <a:latin typeface="Arial" pitchFamily="34" charset="0"/>
              <a:cs typeface="Arial" pitchFamily="34" charset="0"/>
            </a:endParaRPr>
          </a:p>
          <a:p>
            <a:pPr algn="just" fontAlgn="auto">
              <a:spcAft>
                <a:spcPts val="0"/>
              </a:spcAft>
              <a:buClr>
                <a:srgbClr val="FFFF00"/>
              </a:buClr>
              <a:defRPr/>
            </a:pPr>
            <a:r>
              <a:rPr lang="en-US" sz="1600" b="1" dirty="0" smtClean="0">
                <a:solidFill>
                  <a:srgbClr val="FFFF00"/>
                </a:solidFill>
                <a:latin typeface="Arial" pitchFamily="34" charset="0"/>
                <a:cs typeface="Arial" pitchFamily="34" charset="0"/>
              </a:rPr>
              <a:t>Objectives </a:t>
            </a:r>
            <a:r>
              <a:rPr lang="en-US" sz="1600" dirty="0" smtClean="0">
                <a:solidFill>
                  <a:srgbClr val="FFFF00"/>
                </a:solidFill>
                <a:latin typeface="Arial" pitchFamily="34" charset="0"/>
                <a:cs typeface="Arial" pitchFamily="34" charset="0"/>
              </a:rPr>
              <a:t>		:             </a:t>
            </a:r>
          </a:p>
          <a:p>
            <a:pPr marL="2422525" indent="355600" algn="just" fontAlgn="auto">
              <a:spcAft>
                <a:spcPts val="0"/>
              </a:spcAft>
              <a:buClr>
                <a:srgbClr val="FFFF00"/>
              </a:buClr>
              <a:buFont typeface="Wingdings" pitchFamily="2" charset="2"/>
              <a:buChar char="§"/>
              <a:defRPr/>
            </a:pPr>
            <a:r>
              <a:rPr lang="en-US" sz="1600" dirty="0" smtClean="0">
                <a:solidFill>
                  <a:srgbClr val="FFFF00"/>
                </a:solidFill>
                <a:latin typeface="Arial" pitchFamily="34" charset="0"/>
                <a:cs typeface="Arial" pitchFamily="34" charset="0"/>
              </a:rPr>
              <a:t>To Motivate AWW and AWH</a:t>
            </a:r>
          </a:p>
          <a:p>
            <a:pPr marL="2795588" algn="just" fontAlgn="auto">
              <a:spcAft>
                <a:spcPts val="0"/>
              </a:spcAft>
              <a:buClr>
                <a:srgbClr val="FFFF00"/>
              </a:buClr>
              <a:buFont typeface="Wingdings" pitchFamily="2" charset="2"/>
              <a:buChar char="§"/>
              <a:defRPr/>
            </a:pPr>
            <a:endParaRPr lang="en-US" sz="1600" dirty="0" smtClean="0">
              <a:solidFill>
                <a:srgbClr val="FFFF00"/>
              </a:solidFill>
              <a:latin typeface="Arial" pitchFamily="34" charset="0"/>
              <a:cs typeface="Arial" pitchFamily="34" charset="0"/>
            </a:endParaRPr>
          </a:p>
          <a:p>
            <a:pPr marL="2795588" algn="just" fontAlgn="auto">
              <a:spcAft>
                <a:spcPts val="0"/>
              </a:spcAft>
              <a:buClr>
                <a:srgbClr val="FFFF00"/>
              </a:buClr>
              <a:buFont typeface="Wingdings" pitchFamily="2" charset="2"/>
              <a:buChar char="§"/>
              <a:defRPr/>
            </a:pPr>
            <a:r>
              <a:rPr lang="en-US" sz="1600" dirty="0" err="1">
                <a:solidFill>
                  <a:srgbClr val="FFFF00"/>
                </a:solidFill>
                <a:latin typeface="Arial" pitchFamily="34" charset="0"/>
                <a:cs typeface="Arial" pitchFamily="34" charset="0"/>
              </a:rPr>
              <a:t>R</a:t>
            </a:r>
            <a:r>
              <a:rPr lang="en-US" sz="1600" dirty="0" err="1" smtClean="0">
                <a:solidFill>
                  <a:srgbClr val="FFFF00"/>
                </a:solidFill>
                <a:latin typeface="Arial" pitchFamily="34" charset="0"/>
                <a:cs typeface="Arial" pitchFamily="34" charset="0"/>
              </a:rPr>
              <a:t>ecognise</a:t>
            </a:r>
            <a:r>
              <a:rPr lang="en-US" sz="1600" dirty="0" smtClean="0">
                <a:solidFill>
                  <a:srgbClr val="FFFF00"/>
                </a:solidFill>
                <a:latin typeface="Arial" pitchFamily="34" charset="0"/>
                <a:cs typeface="Arial" pitchFamily="34" charset="0"/>
              </a:rPr>
              <a:t> the exemplary work being performed by AWWs and AWHs.</a:t>
            </a:r>
          </a:p>
          <a:p>
            <a:pPr algn="just" fontAlgn="auto">
              <a:spcAft>
                <a:spcPts val="0"/>
              </a:spcAft>
              <a:buClr>
                <a:srgbClr val="FFFF00"/>
              </a:buClr>
              <a:buFont typeface="Arial" pitchFamily="34" charset="0"/>
              <a:buChar char="•"/>
              <a:defRPr/>
            </a:pPr>
            <a:r>
              <a:rPr lang="en-US" sz="1600" b="1" dirty="0" smtClean="0">
                <a:solidFill>
                  <a:srgbClr val="FFFF00"/>
                </a:solidFill>
                <a:latin typeface="Arial" pitchFamily="34" charset="0"/>
                <a:cs typeface="Arial" pitchFamily="34" charset="0"/>
              </a:rPr>
              <a:t>About the Practice </a:t>
            </a:r>
            <a:endParaRPr lang="en-US" sz="1600" b="1" dirty="0">
              <a:solidFill>
                <a:srgbClr val="FFFF00"/>
              </a:solidFill>
              <a:latin typeface="Arial" pitchFamily="34" charset="0"/>
              <a:cs typeface="Arial" pitchFamily="34" charset="0"/>
            </a:endParaRPr>
          </a:p>
          <a:p>
            <a:pPr marL="2795588" algn="just" fontAlgn="auto">
              <a:spcAft>
                <a:spcPts val="0"/>
              </a:spcAft>
              <a:buClr>
                <a:srgbClr val="FFFF00"/>
              </a:buClr>
              <a:buFont typeface="Wingdings" pitchFamily="2" charset="2"/>
              <a:buChar char="§"/>
              <a:defRPr/>
            </a:pPr>
            <a:r>
              <a:rPr lang="en-US" sz="1600" dirty="0" smtClean="0">
                <a:solidFill>
                  <a:srgbClr val="FFFF00"/>
                </a:solidFill>
                <a:latin typeface="Arial" pitchFamily="34" charset="0"/>
                <a:cs typeface="Arial" pitchFamily="34" charset="0"/>
              </a:rPr>
              <a:t>This State level award consist of cash incentive of Rs. 51,000/- and Rs. 31,000/ respectively to AWW and AWH</a:t>
            </a:r>
            <a:r>
              <a:rPr lang="en-US" sz="1600" b="1" dirty="0" smtClean="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and Citation. </a:t>
            </a:r>
          </a:p>
          <a:p>
            <a:pPr marL="0" indent="0" algn="just" fontAlgn="auto">
              <a:spcAft>
                <a:spcPts val="0"/>
              </a:spcAft>
              <a:buClr>
                <a:schemeClr val="tx1"/>
              </a:buClr>
              <a:buNone/>
              <a:defRPr/>
            </a:pPr>
            <a:r>
              <a:rPr lang="en-US" sz="1800" b="1" i="1" dirty="0" smtClean="0">
                <a:latin typeface="Arial" pitchFamily="34" charset="0"/>
                <a:cs typeface="Arial" pitchFamily="34" charset="0"/>
              </a:rPr>
              <a:t>Best Mother Award in Haryana</a:t>
            </a:r>
          </a:p>
          <a:p>
            <a:pPr marL="0" indent="0" algn="just" fontAlgn="auto">
              <a:spcAft>
                <a:spcPts val="0"/>
              </a:spcAft>
              <a:buClr>
                <a:schemeClr val="tx1"/>
              </a:buClr>
              <a:buFont typeface="Wingdings" pitchFamily="2" charset="2"/>
              <a:buChar char="§"/>
              <a:defRPr/>
            </a:pPr>
            <a:endParaRPr lang="en-US" sz="1600" dirty="0" smtClean="0">
              <a:solidFill>
                <a:srgbClr val="FFFF00"/>
              </a:solidFill>
              <a:latin typeface="Arial" pitchFamily="34" charset="0"/>
              <a:cs typeface="Arial" pitchFamily="34" charset="0"/>
            </a:endParaRPr>
          </a:p>
          <a:p>
            <a:pPr fontAlgn="auto">
              <a:spcAft>
                <a:spcPts val="0"/>
              </a:spcAft>
              <a:defRPr/>
            </a:pPr>
            <a:r>
              <a:rPr lang="en-US" sz="1600" b="1" dirty="0">
                <a:solidFill>
                  <a:srgbClr val="FFFF00"/>
                </a:solidFill>
                <a:latin typeface="Arial" pitchFamily="34" charset="0"/>
                <a:cs typeface="Arial" pitchFamily="34" charset="0"/>
              </a:rPr>
              <a:t>Objective </a:t>
            </a:r>
            <a:r>
              <a:rPr lang="en-US" sz="1600" dirty="0" smtClean="0">
                <a:solidFill>
                  <a:srgbClr val="FFFF00"/>
                </a:solidFill>
                <a:latin typeface="Arial" pitchFamily="34" charset="0"/>
                <a:cs typeface="Arial" pitchFamily="34" charset="0"/>
              </a:rPr>
              <a:t>		: </a:t>
            </a:r>
            <a:r>
              <a:rPr lang="en-US" sz="1600" dirty="0">
                <a:solidFill>
                  <a:srgbClr val="FFFF00"/>
                </a:solidFill>
                <a:latin typeface="Arial" pitchFamily="34" charset="0"/>
                <a:cs typeface="Arial" pitchFamily="34" charset="0"/>
              </a:rPr>
              <a:t>To encourage mothers to proper rearing of their </a:t>
            </a:r>
            <a:r>
              <a:rPr lang="en-US" sz="1600" dirty="0" smtClean="0">
                <a:solidFill>
                  <a:srgbClr val="FFFF00"/>
                </a:solidFill>
                <a:latin typeface="Arial" pitchFamily="34" charset="0"/>
                <a:cs typeface="Arial" pitchFamily="34" charset="0"/>
              </a:rPr>
              <a:t>children.</a:t>
            </a:r>
          </a:p>
          <a:p>
            <a:pPr marL="0" indent="0" fontAlgn="auto">
              <a:spcAft>
                <a:spcPts val="0"/>
              </a:spcAft>
              <a:buNone/>
              <a:defRPr/>
            </a:pPr>
            <a:endParaRPr lang="en-US" sz="1600" dirty="0" smtClean="0">
              <a:solidFill>
                <a:srgbClr val="FFFF00"/>
              </a:solidFill>
              <a:latin typeface="Arial" pitchFamily="34" charset="0"/>
              <a:cs typeface="Arial" pitchFamily="34" charset="0"/>
            </a:endParaRPr>
          </a:p>
          <a:p>
            <a:pPr fontAlgn="auto">
              <a:spcAft>
                <a:spcPts val="0"/>
              </a:spcAft>
              <a:defRPr/>
            </a:pPr>
            <a:r>
              <a:rPr lang="en-US" sz="1600" b="1" dirty="0" smtClean="0">
                <a:solidFill>
                  <a:srgbClr val="FFFF00"/>
                </a:solidFill>
                <a:latin typeface="Arial" pitchFamily="34" charset="0"/>
                <a:cs typeface="Arial" pitchFamily="34" charset="0"/>
              </a:rPr>
              <a:t>About </a:t>
            </a:r>
            <a:r>
              <a:rPr lang="en-US" sz="1600" b="1" dirty="0">
                <a:solidFill>
                  <a:srgbClr val="FFFF00"/>
                </a:solidFill>
                <a:latin typeface="Arial" pitchFamily="34" charset="0"/>
                <a:cs typeface="Arial" pitchFamily="34" charset="0"/>
              </a:rPr>
              <a:t>the Practice </a:t>
            </a:r>
            <a:r>
              <a:rPr lang="en-US" sz="1600" dirty="0" smtClean="0">
                <a:solidFill>
                  <a:srgbClr val="FFFF00"/>
                </a:solidFill>
                <a:latin typeface="Arial" pitchFamily="34" charset="0"/>
                <a:cs typeface="Arial" pitchFamily="34" charset="0"/>
              </a:rPr>
              <a:t>	:  3 </a:t>
            </a:r>
            <a:r>
              <a:rPr lang="en-US" sz="1600" dirty="0">
                <a:solidFill>
                  <a:srgbClr val="FFFF00"/>
                </a:solidFill>
                <a:latin typeface="Arial" pitchFamily="34" charset="0"/>
                <a:cs typeface="Arial" pitchFamily="34" charset="0"/>
              </a:rPr>
              <a:t>best mothers having at least one girl child are awarded </a:t>
            </a:r>
            <a:r>
              <a:rPr lang="en-US" sz="1600" dirty="0" smtClean="0">
                <a:solidFill>
                  <a:srgbClr val="FFFF00"/>
                </a:solidFill>
                <a:latin typeface="Arial" pitchFamily="34" charset="0"/>
                <a:cs typeface="Arial" pitchFamily="34" charset="0"/>
              </a:rPr>
              <a:t>			    with </a:t>
            </a:r>
            <a:r>
              <a:rPr lang="en-US" sz="1600" dirty="0">
                <a:solidFill>
                  <a:srgbClr val="FFFF00"/>
                </a:solidFill>
                <a:latin typeface="Arial" pitchFamily="34" charset="0"/>
                <a:cs typeface="Arial" pitchFamily="34" charset="0"/>
              </a:rPr>
              <a:t>monetary benefits</a:t>
            </a:r>
          </a:p>
          <a:p>
            <a:pPr fontAlgn="auto">
              <a:spcAft>
                <a:spcPts val="0"/>
              </a:spcAft>
              <a:buFont typeface="Wingdings" pitchFamily="2" charset="2"/>
              <a:buNone/>
              <a:defRPr/>
            </a:pPr>
            <a:endParaRPr lang="en-US" sz="16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052900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IN" sz="3600" b="1" dirty="0">
                <a:solidFill>
                  <a:srgbClr val="FFFF00"/>
                </a:solidFill>
                <a:latin typeface="Arial"/>
                <a:ea typeface="Calibri"/>
              </a:rPr>
              <a:t>Combat Malnutrition and Under-5 Mortality </a:t>
            </a:r>
            <a:endParaRPr lang="en-IN" sz="3600" dirty="0">
              <a:solidFill>
                <a:srgbClr val="FFFF00"/>
              </a:solidFill>
            </a:endParaRPr>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US" sz="2400" b="1" dirty="0" smtClean="0">
                <a:solidFill>
                  <a:srgbClr val="FFFF00"/>
                </a:solidFill>
                <a:latin typeface="Arial" pitchFamily="34" charset="0"/>
                <a:cs typeface="Arial" pitchFamily="34" charset="0"/>
              </a:rPr>
              <a:t>Location</a:t>
            </a:r>
            <a:r>
              <a:rPr lang="en-US" sz="2400" dirty="0" smtClean="0">
                <a:solidFill>
                  <a:srgbClr val="FFFF00"/>
                </a:solidFill>
                <a:latin typeface="Arial" pitchFamily="34" charset="0"/>
                <a:cs typeface="Arial" pitchFamily="34" charset="0"/>
              </a:rPr>
              <a:t> 		:  Assam</a:t>
            </a:r>
          </a:p>
          <a:p>
            <a:pPr marL="0" indent="0">
              <a:buNone/>
            </a:pPr>
            <a:endParaRPr lang="en-US" sz="2400" b="1" dirty="0" smtClean="0">
              <a:solidFill>
                <a:srgbClr val="FFFF00"/>
              </a:solidFill>
              <a:latin typeface="Arial" pitchFamily="34" charset="0"/>
              <a:cs typeface="Arial" pitchFamily="34" charset="0"/>
            </a:endParaRPr>
          </a:p>
          <a:p>
            <a:r>
              <a:rPr lang="en-US" sz="2400" b="1" dirty="0" smtClean="0">
                <a:solidFill>
                  <a:srgbClr val="FFFF00"/>
                </a:solidFill>
                <a:latin typeface="Arial" pitchFamily="34" charset="0"/>
                <a:cs typeface="Arial" pitchFamily="34" charset="0"/>
              </a:rPr>
              <a:t>Objectives </a:t>
            </a:r>
            <a:r>
              <a:rPr lang="en-US" sz="2400" dirty="0" smtClean="0">
                <a:solidFill>
                  <a:srgbClr val="FFFF00"/>
                </a:solidFill>
                <a:latin typeface="Arial" pitchFamily="34" charset="0"/>
                <a:cs typeface="Arial" pitchFamily="34" charset="0"/>
              </a:rPr>
              <a:t>		: </a:t>
            </a:r>
          </a:p>
          <a:p>
            <a:pPr marL="2868613" indent="0">
              <a:buFont typeface="Wingdings" pitchFamily="2" charset="2"/>
              <a:buChar char="§"/>
            </a:pPr>
            <a:r>
              <a:rPr lang="en-IN" sz="2400" dirty="0" smtClean="0">
                <a:solidFill>
                  <a:srgbClr val="FFFF00"/>
                </a:solidFill>
                <a:latin typeface="Arial" pitchFamily="34" charset="0"/>
                <a:ea typeface="Calibri"/>
                <a:cs typeface="Arial" pitchFamily="34" charset="0"/>
              </a:rPr>
              <a:t> Growth </a:t>
            </a:r>
            <a:r>
              <a:rPr lang="en-IN" sz="2400" dirty="0">
                <a:solidFill>
                  <a:srgbClr val="FFFF00"/>
                </a:solidFill>
                <a:latin typeface="Arial" pitchFamily="34" charset="0"/>
                <a:ea typeface="Calibri"/>
                <a:cs typeface="Arial" pitchFamily="34" charset="0"/>
              </a:rPr>
              <a:t>monitoring of each child and linking every child with the service </a:t>
            </a:r>
            <a:r>
              <a:rPr lang="en-IN" sz="2400" dirty="0" smtClean="0">
                <a:solidFill>
                  <a:srgbClr val="FFFF00"/>
                </a:solidFill>
                <a:latin typeface="Arial" pitchFamily="34" charset="0"/>
                <a:ea typeface="Calibri"/>
                <a:cs typeface="Arial" pitchFamily="34" charset="0"/>
              </a:rPr>
              <a:t>provider</a:t>
            </a:r>
          </a:p>
          <a:p>
            <a:pPr marL="2868613" indent="0">
              <a:buNone/>
            </a:pPr>
            <a:endParaRPr lang="en-IN" sz="2400" dirty="0" smtClean="0">
              <a:solidFill>
                <a:srgbClr val="FFFF00"/>
              </a:solidFill>
              <a:latin typeface="Arial" pitchFamily="34" charset="0"/>
              <a:ea typeface="Calibri"/>
              <a:cs typeface="Arial" pitchFamily="34" charset="0"/>
            </a:endParaRPr>
          </a:p>
          <a:p>
            <a:pPr marL="2868613" lvl="0" indent="0">
              <a:buFont typeface="Wingdings" pitchFamily="2" charset="2"/>
              <a:buChar char="§"/>
            </a:pPr>
            <a:r>
              <a:rPr lang="en-IN" sz="2400" dirty="0" smtClean="0">
                <a:solidFill>
                  <a:srgbClr val="FFFF00"/>
                </a:solidFill>
                <a:latin typeface="Arial" pitchFamily="34" charset="0"/>
                <a:cs typeface="Arial" pitchFamily="34" charset="0"/>
              </a:rPr>
              <a:t> Automatic </a:t>
            </a:r>
            <a:r>
              <a:rPr lang="en-IN" sz="2400" dirty="0">
                <a:solidFill>
                  <a:srgbClr val="FFFF00"/>
                </a:solidFill>
                <a:latin typeface="Arial" pitchFamily="34" charset="0"/>
                <a:cs typeface="Arial" pitchFamily="34" charset="0"/>
              </a:rPr>
              <a:t>generation of field performance through WHO-</a:t>
            </a:r>
            <a:r>
              <a:rPr lang="en-IN" sz="2400" dirty="0" err="1">
                <a:solidFill>
                  <a:srgbClr val="FFFF00"/>
                </a:solidFill>
                <a:latin typeface="Arial" pitchFamily="34" charset="0"/>
                <a:cs typeface="Arial" pitchFamily="34" charset="0"/>
              </a:rPr>
              <a:t>Anthro</a:t>
            </a:r>
            <a:r>
              <a:rPr lang="en-IN" sz="2400" dirty="0">
                <a:solidFill>
                  <a:srgbClr val="FFFF00"/>
                </a:solidFill>
                <a:latin typeface="Arial" pitchFamily="34" charset="0"/>
                <a:cs typeface="Arial" pitchFamily="34" charset="0"/>
              </a:rPr>
              <a:t> with Individual child tracking &amp; </a:t>
            </a:r>
            <a:r>
              <a:rPr lang="en-IN" sz="2400" dirty="0" smtClean="0">
                <a:solidFill>
                  <a:srgbClr val="FFFF00"/>
                </a:solidFill>
                <a:latin typeface="Arial" pitchFamily="34" charset="0"/>
                <a:cs typeface="Arial" pitchFamily="34" charset="0"/>
              </a:rPr>
              <a:t>monitoring</a:t>
            </a:r>
          </a:p>
          <a:p>
            <a:pPr marL="354013" lvl="0" indent="-354013">
              <a:tabLst>
                <a:tab pos="2778125" algn="l"/>
              </a:tabLst>
            </a:pPr>
            <a:r>
              <a:rPr lang="en-US" sz="2400" b="1" dirty="0" smtClean="0">
                <a:solidFill>
                  <a:srgbClr val="FFFF00"/>
                </a:solidFill>
                <a:latin typeface="Arial" pitchFamily="34" charset="0"/>
                <a:cs typeface="Arial" pitchFamily="34" charset="0"/>
              </a:rPr>
              <a:t>About the Practice </a:t>
            </a:r>
            <a:r>
              <a:rPr lang="en-US" sz="2400" dirty="0" smtClean="0">
                <a:solidFill>
                  <a:srgbClr val="FFFF00"/>
                </a:solidFill>
                <a:latin typeface="Arial" pitchFamily="34" charset="0"/>
                <a:cs typeface="Arial" pitchFamily="34" charset="0"/>
              </a:rPr>
              <a:t>	:</a:t>
            </a:r>
          </a:p>
          <a:p>
            <a:pPr marL="2868613" lvl="0" indent="0">
              <a:buFont typeface="Wingdings" pitchFamily="2" charset="2"/>
              <a:buChar char="§"/>
              <a:tabLst>
                <a:tab pos="3051175" algn="l"/>
              </a:tabLst>
            </a:pPr>
            <a:r>
              <a:rPr lang="en-IN" sz="2400" dirty="0" smtClean="0">
                <a:solidFill>
                  <a:srgbClr val="FFFF00"/>
                </a:solidFill>
                <a:latin typeface="Arial" pitchFamily="34" charset="0"/>
                <a:cs typeface="Arial" pitchFamily="34" charset="0"/>
              </a:rPr>
              <a:t> Unique </a:t>
            </a:r>
            <a:r>
              <a:rPr lang="en-IN" sz="2400" dirty="0">
                <a:solidFill>
                  <a:srgbClr val="FFFF00"/>
                </a:solidFill>
                <a:latin typeface="Arial" pitchFamily="34" charset="0"/>
                <a:cs typeface="Arial" pitchFamily="34" charset="0"/>
              </a:rPr>
              <a:t>ID number is given to each child to avoid </a:t>
            </a:r>
            <a:r>
              <a:rPr lang="en-IN" sz="2400" dirty="0" smtClean="0">
                <a:solidFill>
                  <a:srgbClr val="FFFF00"/>
                </a:solidFill>
                <a:latin typeface="Arial" pitchFamily="34" charset="0"/>
                <a:cs typeface="Arial" pitchFamily="34" charset="0"/>
              </a:rPr>
              <a:t> </a:t>
            </a:r>
            <a:r>
              <a:rPr lang="en-IN" sz="2400" dirty="0" err="1" smtClean="0">
                <a:solidFill>
                  <a:srgbClr val="FFFF00"/>
                </a:solidFill>
                <a:latin typeface="Arial" pitchFamily="34" charset="0"/>
                <a:cs typeface="Arial" pitchFamily="34" charset="0"/>
              </a:rPr>
              <a:t>duplicacy</a:t>
            </a:r>
            <a:r>
              <a:rPr lang="en-IN" sz="2400" dirty="0" smtClean="0">
                <a:solidFill>
                  <a:srgbClr val="FFFF00"/>
                </a:solidFill>
                <a:latin typeface="Arial" pitchFamily="34" charset="0"/>
                <a:cs typeface="Arial" pitchFamily="34" charset="0"/>
              </a:rPr>
              <a:t> </a:t>
            </a:r>
            <a:r>
              <a:rPr lang="en-IN" sz="2400" dirty="0">
                <a:solidFill>
                  <a:srgbClr val="FFFF00"/>
                </a:solidFill>
                <a:latin typeface="Arial" pitchFamily="34" charset="0"/>
                <a:cs typeface="Arial" pitchFamily="34" charset="0"/>
              </a:rPr>
              <a:t>which includes code for CDPO, Supervisor, AWW and child to link child with the service provider</a:t>
            </a:r>
            <a:r>
              <a:rPr lang="en-IN" sz="2400" dirty="0" smtClean="0">
                <a:solidFill>
                  <a:srgbClr val="FFFF00"/>
                </a:solidFill>
                <a:latin typeface="Arial" pitchFamily="34" charset="0"/>
                <a:cs typeface="Arial" pitchFamily="34" charset="0"/>
              </a:rPr>
              <a:t>.</a:t>
            </a:r>
          </a:p>
          <a:p>
            <a:pPr marL="2868613" lvl="0" indent="0">
              <a:buNone/>
              <a:tabLst>
                <a:tab pos="3051175" algn="l"/>
              </a:tabLst>
            </a:pPr>
            <a:endParaRPr lang="en-IN" sz="2400" dirty="0" smtClean="0">
              <a:solidFill>
                <a:srgbClr val="FFFF00"/>
              </a:solidFill>
              <a:latin typeface="Arial" pitchFamily="34" charset="0"/>
              <a:cs typeface="Arial" pitchFamily="34" charset="0"/>
            </a:endParaRPr>
          </a:p>
          <a:p>
            <a:pPr marL="2868613" lvl="0" indent="0">
              <a:buFont typeface="Wingdings" pitchFamily="2" charset="2"/>
              <a:buChar char="§"/>
              <a:tabLst>
                <a:tab pos="2778125" algn="l"/>
              </a:tabLst>
            </a:pPr>
            <a:r>
              <a:rPr lang="en-IN" sz="2400" dirty="0">
                <a:solidFill>
                  <a:srgbClr val="FFFF00"/>
                </a:solidFill>
                <a:latin typeface="Arial" pitchFamily="34" charset="0"/>
                <a:cs typeface="Arial" pitchFamily="34" charset="0"/>
              </a:rPr>
              <a:t>IEC booklet with the information about nutritional status of child, its related problems and how to improve the nutritional status of the child at family level is developed</a:t>
            </a:r>
            <a:r>
              <a:rPr lang="en-IN" sz="2400" dirty="0" smtClean="0">
                <a:solidFill>
                  <a:srgbClr val="FFFF00"/>
                </a:solidFill>
                <a:latin typeface="Arial" pitchFamily="34" charset="0"/>
                <a:cs typeface="Arial" pitchFamily="34" charset="0"/>
              </a:rPr>
              <a:t>.</a:t>
            </a:r>
          </a:p>
          <a:p>
            <a:pPr marL="2868613" lvl="0" indent="0">
              <a:buNone/>
              <a:tabLst>
                <a:tab pos="2778125" algn="l"/>
              </a:tabLst>
            </a:pPr>
            <a:endParaRPr lang="en-IN" sz="2400" dirty="0" smtClean="0">
              <a:solidFill>
                <a:srgbClr val="FFFF00"/>
              </a:solidFill>
              <a:latin typeface="Arial" pitchFamily="34" charset="0"/>
              <a:cs typeface="Arial" pitchFamily="34" charset="0"/>
            </a:endParaRPr>
          </a:p>
          <a:p>
            <a:pPr marL="2868613" lvl="0" indent="0">
              <a:buFont typeface="Wingdings" pitchFamily="2" charset="2"/>
              <a:buChar char="§"/>
              <a:tabLst>
                <a:tab pos="2778125" algn="l"/>
              </a:tabLst>
            </a:pPr>
            <a:r>
              <a:rPr lang="en-IN" sz="2400" dirty="0">
                <a:solidFill>
                  <a:srgbClr val="FFFF00"/>
                </a:solidFill>
                <a:latin typeface="Arial" pitchFamily="34" charset="0"/>
                <a:cs typeface="Arial" pitchFamily="34" charset="0"/>
              </a:rPr>
              <a:t>Child photograph with mother is affixed to bring about a sense of involvement of the mother on IEC </a:t>
            </a:r>
            <a:r>
              <a:rPr lang="en-IN" sz="2400" dirty="0" smtClean="0">
                <a:solidFill>
                  <a:srgbClr val="FFFF00"/>
                </a:solidFill>
                <a:latin typeface="Arial" pitchFamily="34" charset="0"/>
                <a:cs typeface="Arial" pitchFamily="34" charset="0"/>
              </a:rPr>
              <a:t>booklet</a:t>
            </a:r>
          </a:p>
          <a:p>
            <a:pPr marL="2868613" lvl="0" indent="0" algn="just">
              <a:lnSpc>
                <a:spcPct val="115000"/>
              </a:lnSpc>
              <a:spcAft>
                <a:spcPts val="1000"/>
              </a:spcAft>
              <a:buNone/>
              <a:tabLst>
                <a:tab pos="457200" algn="l"/>
              </a:tabLst>
            </a:pPr>
            <a:endParaRPr lang="en-IN" sz="2000" dirty="0">
              <a:ea typeface="Calibri"/>
              <a:cs typeface="Times New Roman"/>
            </a:endParaRPr>
          </a:p>
          <a:p>
            <a:pPr marL="0" lvl="0" indent="0">
              <a:buNone/>
              <a:tabLst>
                <a:tab pos="2778125" algn="l"/>
              </a:tabLst>
            </a:pPr>
            <a:endParaRPr lang="en-IN" sz="2400"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9624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469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sz="3600" b="1" dirty="0" err="1" smtClean="0">
                <a:solidFill>
                  <a:srgbClr val="FFFF00"/>
                </a:solidFill>
                <a:latin typeface="Arial" pitchFamily="34" charset="0"/>
                <a:cs typeface="Arial" pitchFamily="34" charset="0"/>
              </a:rPr>
              <a:t>Contd</a:t>
            </a:r>
            <a:r>
              <a:rPr lang="en-US" sz="3600" b="1" dirty="0" smtClean="0">
                <a:solidFill>
                  <a:srgbClr val="FFFF00"/>
                </a:solidFill>
                <a:latin typeface="Arial" pitchFamily="34" charset="0"/>
                <a:cs typeface="Arial" pitchFamily="34" charset="0"/>
              </a:rPr>
              <a:t>…</a:t>
            </a:r>
            <a:endParaRPr lang="en-IN" sz="36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lstStyle/>
          <a:p>
            <a:pPr marL="354013" lvl="0" indent="-354013">
              <a:tabLst>
                <a:tab pos="2778125" algn="l"/>
              </a:tabLst>
            </a:pPr>
            <a:r>
              <a:rPr lang="en-US" sz="2800" dirty="0">
                <a:solidFill>
                  <a:srgbClr val="FFFF00"/>
                </a:solidFill>
                <a:latin typeface="Arial" pitchFamily="34" charset="0"/>
                <a:cs typeface="Arial" pitchFamily="34" charset="0"/>
              </a:rPr>
              <a:t>Outcome 	:</a:t>
            </a:r>
          </a:p>
          <a:p>
            <a:pPr marL="3143250" lvl="0" indent="-274638" algn="just">
              <a:lnSpc>
                <a:spcPct val="115000"/>
              </a:lnSpc>
              <a:spcAft>
                <a:spcPts val="1000"/>
              </a:spcAft>
              <a:buFont typeface="Wingdings" pitchFamily="2" charset="2"/>
              <a:buChar char="§"/>
              <a:tabLst>
                <a:tab pos="457200" algn="l"/>
                <a:tab pos="3143250" algn="l"/>
              </a:tabLst>
            </a:pPr>
            <a:r>
              <a:rPr lang="en-US" sz="2000" dirty="0" smtClean="0">
                <a:solidFill>
                  <a:srgbClr val="FFFF00"/>
                </a:solidFill>
                <a:latin typeface="Arial" pitchFamily="34" charset="0"/>
                <a:ea typeface="Calibri"/>
                <a:cs typeface="Arial" pitchFamily="34" charset="0"/>
              </a:rPr>
              <a:t>Simple </a:t>
            </a:r>
            <a:r>
              <a:rPr lang="en-US" sz="2000" dirty="0">
                <a:solidFill>
                  <a:srgbClr val="FFFF00"/>
                </a:solidFill>
                <a:latin typeface="Arial" pitchFamily="34" charset="0"/>
                <a:ea typeface="Calibri"/>
                <a:cs typeface="Arial" pitchFamily="34" charset="0"/>
              </a:rPr>
              <a:t>and systematic child registration </a:t>
            </a:r>
            <a:r>
              <a:rPr lang="en-US" sz="2000" dirty="0" smtClean="0">
                <a:solidFill>
                  <a:srgbClr val="FFFF00"/>
                </a:solidFill>
                <a:latin typeface="Arial" pitchFamily="34" charset="0"/>
                <a:ea typeface="Calibri"/>
                <a:cs typeface="Arial" pitchFamily="34" charset="0"/>
              </a:rPr>
              <a:t>         system </a:t>
            </a:r>
            <a:r>
              <a:rPr lang="en-US" sz="2000" dirty="0">
                <a:solidFill>
                  <a:srgbClr val="FFFF00"/>
                </a:solidFill>
                <a:latin typeface="Arial" pitchFamily="34" charset="0"/>
                <a:ea typeface="Calibri"/>
                <a:cs typeface="Arial" pitchFamily="34" charset="0"/>
              </a:rPr>
              <a:t>in place</a:t>
            </a:r>
          </a:p>
          <a:p>
            <a:pPr marL="3143250" lvl="0" indent="-274638" algn="just">
              <a:lnSpc>
                <a:spcPct val="115000"/>
              </a:lnSpc>
              <a:spcAft>
                <a:spcPts val="1000"/>
              </a:spcAft>
              <a:buFont typeface="Wingdings" pitchFamily="2" charset="2"/>
              <a:buChar char="§"/>
              <a:tabLst>
                <a:tab pos="457200" algn="l"/>
                <a:tab pos="3143250" algn="l"/>
              </a:tabLst>
            </a:pPr>
            <a:r>
              <a:rPr lang="en-US" sz="1800" dirty="0" smtClean="0">
                <a:solidFill>
                  <a:srgbClr val="FFFF00"/>
                </a:solidFill>
                <a:latin typeface="Arial" pitchFamily="34" charset="0"/>
                <a:cs typeface="Arial" pitchFamily="34" charset="0"/>
              </a:rPr>
              <a:t>Correct </a:t>
            </a:r>
            <a:r>
              <a:rPr lang="en-US" sz="1800" dirty="0">
                <a:solidFill>
                  <a:srgbClr val="FFFF00"/>
                </a:solidFill>
                <a:latin typeface="Arial" pitchFamily="34" charset="0"/>
                <a:cs typeface="Arial" pitchFamily="34" charset="0"/>
              </a:rPr>
              <a:t>plotting of weight of 90% children in the district using WHO Growth Chart using WHO-</a:t>
            </a:r>
            <a:r>
              <a:rPr lang="en-US" sz="1800" dirty="0" err="1">
                <a:solidFill>
                  <a:srgbClr val="FFFF00"/>
                </a:solidFill>
                <a:latin typeface="Arial" pitchFamily="34" charset="0"/>
                <a:cs typeface="Arial" pitchFamily="34" charset="0"/>
              </a:rPr>
              <a:t>Anthro</a:t>
            </a:r>
            <a:r>
              <a:rPr lang="en-US" sz="1800" dirty="0">
                <a:solidFill>
                  <a:srgbClr val="FFFF00"/>
                </a:solidFill>
                <a:latin typeface="Arial" pitchFamily="34" charset="0"/>
                <a:cs typeface="Arial" pitchFamily="34" charset="0"/>
              </a:rPr>
              <a:t> 2011 package</a:t>
            </a:r>
          </a:p>
          <a:p>
            <a:pPr marL="3143250" lvl="0" indent="-274638" algn="just">
              <a:lnSpc>
                <a:spcPct val="115000"/>
              </a:lnSpc>
              <a:spcAft>
                <a:spcPts val="1000"/>
              </a:spcAft>
              <a:buFont typeface="Wingdings" pitchFamily="2" charset="2"/>
              <a:buChar char="§"/>
              <a:tabLst>
                <a:tab pos="457200" algn="l"/>
              </a:tabLst>
            </a:pPr>
            <a:r>
              <a:rPr lang="en-US" sz="1800" dirty="0" smtClean="0">
                <a:solidFill>
                  <a:srgbClr val="FFFF00"/>
                </a:solidFill>
                <a:latin typeface="Arial" pitchFamily="34" charset="0"/>
                <a:cs typeface="Arial" pitchFamily="34" charset="0"/>
              </a:rPr>
              <a:t>Regular </a:t>
            </a:r>
            <a:r>
              <a:rPr lang="en-US" sz="1800" dirty="0">
                <a:solidFill>
                  <a:srgbClr val="FFFF00"/>
                </a:solidFill>
                <a:latin typeface="Arial" pitchFamily="34" charset="0"/>
                <a:cs typeface="Arial" pitchFamily="34" charset="0"/>
              </a:rPr>
              <a:t>review of performance at all levels  </a:t>
            </a:r>
            <a:r>
              <a:rPr lang="en-US" sz="1800" dirty="0" smtClean="0">
                <a:solidFill>
                  <a:srgbClr val="FFFF00"/>
                </a:solidFill>
                <a:latin typeface="Arial" pitchFamily="34" charset="0"/>
                <a:cs typeface="Arial" pitchFamily="34" charset="0"/>
              </a:rPr>
              <a:t>                   from AWC to district level : increased the service delivery quality</a:t>
            </a:r>
            <a:endParaRPr lang="en-IN" dirty="0">
              <a:solidFill>
                <a:srgbClr val="FFFF00"/>
              </a:solidFill>
              <a:latin typeface="Arial" pitchFamily="34" charset="0"/>
              <a:cs typeface="Arial" pitchFamily="34" charset="0"/>
            </a:endParaRPr>
          </a:p>
          <a:p>
            <a:endParaRPr lang="en-IN" dirty="0"/>
          </a:p>
        </p:txBody>
      </p:sp>
    </p:spTree>
    <p:extLst>
      <p:ext uri="{BB962C8B-B14F-4D97-AF65-F5344CB8AC3E}">
        <p14:creationId xmlns:p14="http://schemas.microsoft.com/office/powerpoint/2010/main" val="328581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pPr>
              <a:lnSpc>
                <a:spcPct val="115000"/>
              </a:lnSpc>
              <a:spcAft>
                <a:spcPts val="1000"/>
              </a:spcAft>
            </a:pPr>
            <a:r>
              <a:rPr lang="en-US" sz="3600" b="1" dirty="0" smtClean="0">
                <a:solidFill>
                  <a:srgbClr val="FFFF00"/>
                </a:solidFill>
                <a:latin typeface="Arial"/>
                <a:ea typeface="Calibri"/>
                <a:cs typeface="Times New Roman"/>
              </a:rPr>
              <a:t/>
            </a:r>
            <a:br>
              <a:rPr lang="en-US" sz="3600" b="1" dirty="0" smtClean="0">
                <a:solidFill>
                  <a:srgbClr val="FFFF00"/>
                </a:solidFill>
                <a:latin typeface="Arial"/>
                <a:ea typeface="Calibri"/>
                <a:cs typeface="Times New Roman"/>
              </a:rPr>
            </a:br>
            <a:r>
              <a:rPr lang="en-US" sz="3600" b="1" dirty="0">
                <a:solidFill>
                  <a:srgbClr val="FFFF00"/>
                </a:solidFill>
                <a:latin typeface="Arial"/>
                <a:ea typeface="Calibri"/>
                <a:cs typeface="Times New Roman"/>
              </a:rPr>
              <a:t/>
            </a:r>
            <a:br>
              <a:rPr lang="en-US" sz="3600" b="1" dirty="0">
                <a:solidFill>
                  <a:srgbClr val="FFFF00"/>
                </a:solidFill>
                <a:latin typeface="Arial"/>
                <a:ea typeface="Calibri"/>
                <a:cs typeface="Times New Roman"/>
              </a:rPr>
            </a:br>
            <a:r>
              <a:rPr lang="en-US" sz="3100" b="1" dirty="0" smtClean="0">
                <a:solidFill>
                  <a:srgbClr val="FFFF00"/>
                </a:solidFill>
                <a:latin typeface="Arial"/>
                <a:ea typeface="Calibri"/>
                <a:cs typeface="Times New Roman"/>
              </a:rPr>
              <a:t>Decentralization </a:t>
            </a:r>
            <a:r>
              <a:rPr lang="en-US" sz="3100" b="1" dirty="0">
                <a:solidFill>
                  <a:srgbClr val="FFFF00"/>
                </a:solidFill>
                <a:latin typeface="Arial"/>
                <a:ea typeface="Calibri"/>
                <a:cs typeface="Times New Roman"/>
              </a:rPr>
              <a:t>of SNP through Community engagement</a:t>
            </a:r>
            <a:r>
              <a:rPr lang="en-IN" sz="4000" dirty="0">
                <a:ea typeface="Calibri"/>
                <a:cs typeface="Times New Roman"/>
              </a:rPr>
              <a:t/>
            </a:r>
            <a:br>
              <a:rPr lang="en-IN" sz="4000" dirty="0">
                <a:ea typeface="Calibri"/>
                <a:cs typeface="Times New Roman"/>
              </a:rPr>
            </a:br>
            <a:endParaRPr lang="en-IN" dirty="0"/>
          </a:p>
        </p:txBody>
      </p:sp>
      <p:sp>
        <p:nvSpPr>
          <p:cNvPr id="3" name="Content Placeholder 2"/>
          <p:cNvSpPr>
            <a:spLocks noGrp="1"/>
          </p:cNvSpPr>
          <p:nvPr>
            <p:ph idx="1"/>
          </p:nvPr>
        </p:nvSpPr>
        <p:spPr>
          <a:xfrm>
            <a:off x="457200" y="1600200"/>
            <a:ext cx="8229600" cy="4876800"/>
          </a:xfrm>
        </p:spPr>
        <p:txBody>
          <a:bodyPr>
            <a:noAutofit/>
          </a:bodyPr>
          <a:lstStyle/>
          <a:p>
            <a:r>
              <a:rPr lang="en-US" sz="1400" b="1" dirty="0" smtClean="0">
                <a:solidFill>
                  <a:srgbClr val="FFFF00"/>
                </a:solidFill>
                <a:latin typeface="Arial" pitchFamily="34" charset="0"/>
                <a:cs typeface="Arial" pitchFamily="34" charset="0"/>
              </a:rPr>
              <a:t>Location </a:t>
            </a:r>
            <a:r>
              <a:rPr lang="en-US" sz="1400" dirty="0" smtClean="0">
                <a:solidFill>
                  <a:srgbClr val="FFFF00"/>
                </a:solidFill>
                <a:latin typeface="Arial" pitchFamily="34" charset="0"/>
                <a:cs typeface="Arial" pitchFamily="34" charset="0"/>
              </a:rPr>
              <a:t>		: </a:t>
            </a:r>
            <a:r>
              <a:rPr lang="en-US" sz="1400" dirty="0" err="1" smtClean="0">
                <a:solidFill>
                  <a:srgbClr val="FFFF00"/>
                </a:solidFill>
                <a:latin typeface="Arial" pitchFamily="34" charset="0"/>
                <a:cs typeface="Arial" pitchFamily="34" charset="0"/>
              </a:rPr>
              <a:t>Odisha</a:t>
            </a:r>
            <a:endParaRPr lang="en-US" sz="1400" dirty="0" smtClean="0">
              <a:solidFill>
                <a:srgbClr val="FFFF00"/>
              </a:solidFill>
              <a:latin typeface="Arial" pitchFamily="34" charset="0"/>
              <a:cs typeface="Arial" pitchFamily="34" charset="0"/>
            </a:endParaRPr>
          </a:p>
          <a:p>
            <a:pPr marL="0" indent="0">
              <a:buNone/>
            </a:pPr>
            <a:endParaRPr lang="en-US" sz="1400" dirty="0" smtClean="0">
              <a:solidFill>
                <a:srgbClr val="FFFF00"/>
              </a:solidFill>
              <a:latin typeface="Arial" pitchFamily="34" charset="0"/>
              <a:cs typeface="Arial" pitchFamily="34" charset="0"/>
            </a:endParaRPr>
          </a:p>
          <a:p>
            <a:r>
              <a:rPr lang="en-US" sz="1400" b="1" dirty="0" smtClean="0">
                <a:solidFill>
                  <a:srgbClr val="FFFF00"/>
                </a:solidFill>
                <a:latin typeface="Arial" pitchFamily="34" charset="0"/>
                <a:cs typeface="Arial" pitchFamily="34" charset="0"/>
              </a:rPr>
              <a:t>Objective </a:t>
            </a:r>
            <a:r>
              <a:rPr lang="en-US" sz="1400" dirty="0" smtClean="0">
                <a:solidFill>
                  <a:srgbClr val="FFFF00"/>
                </a:solidFill>
                <a:latin typeface="Arial" pitchFamily="34" charset="0"/>
                <a:cs typeface="Arial" pitchFamily="34" charset="0"/>
              </a:rPr>
              <a:t>		: </a:t>
            </a:r>
            <a:r>
              <a:rPr lang="en-US" sz="1400" dirty="0">
                <a:solidFill>
                  <a:srgbClr val="FFFF00"/>
                </a:solidFill>
                <a:latin typeface="Arial" pitchFamily="34" charset="0"/>
                <a:ea typeface="Calibri"/>
                <a:cs typeface="Arial" pitchFamily="34" charset="0"/>
              </a:rPr>
              <a:t>To ensure the good quality </a:t>
            </a:r>
            <a:r>
              <a:rPr lang="en-US" sz="1400" dirty="0" smtClean="0">
                <a:solidFill>
                  <a:srgbClr val="FFFF00"/>
                </a:solidFill>
                <a:latin typeface="Arial" pitchFamily="34" charset="0"/>
                <a:ea typeface="Calibri"/>
                <a:cs typeface="Arial" pitchFamily="34" charset="0"/>
              </a:rPr>
              <a:t>of food</a:t>
            </a:r>
          </a:p>
          <a:p>
            <a:pPr marL="0" indent="0">
              <a:buNone/>
            </a:pPr>
            <a:endParaRPr lang="en-US" sz="1400" dirty="0" smtClean="0">
              <a:solidFill>
                <a:srgbClr val="FFFF00"/>
              </a:solidFill>
              <a:latin typeface="Arial" pitchFamily="34" charset="0"/>
              <a:ea typeface="Calibri"/>
              <a:cs typeface="Arial" pitchFamily="34" charset="0"/>
            </a:endParaRPr>
          </a:p>
          <a:p>
            <a:r>
              <a:rPr lang="en-US" sz="1400" b="1" dirty="0" smtClean="0">
                <a:solidFill>
                  <a:srgbClr val="FFFF00"/>
                </a:solidFill>
                <a:latin typeface="Arial" pitchFamily="34" charset="0"/>
                <a:cs typeface="Arial" pitchFamily="34" charset="0"/>
              </a:rPr>
              <a:t>About the Practice 	</a:t>
            </a:r>
            <a:r>
              <a:rPr lang="en-US" sz="1400" dirty="0" smtClean="0">
                <a:solidFill>
                  <a:srgbClr val="FFFF00"/>
                </a:solidFill>
                <a:latin typeface="Arial" pitchFamily="34" charset="0"/>
                <a:cs typeface="Arial" pitchFamily="34" charset="0"/>
              </a:rPr>
              <a:t>: </a:t>
            </a:r>
          </a:p>
          <a:p>
            <a:pPr marL="3235325" indent="261938">
              <a:buFont typeface="Wingdings" pitchFamily="2" charset="2"/>
              <a:buChar char="§"/>
            </a:pPr>
            <a:r>
              <a:rPr lang="en-US" sz="1400" dirty="0">
                <a:solidFill>
                  <a:srgbClr val="FFFF00"/>
                </a:solidFill>
                <a:latin typeface="Arial" pitchFamily="34" charset="0"/>
                <a:cs typeface="Arial" pitchFamily="34" charset="0"/>
              </a:rPr>
              <a:t> </a:t>
            </a:r>
            <a:r>
              <a:rPr lang="en-US" sz="1400" dirty="0" smtClean="0">
                <a:solidFill>
                  <a:srgbClr val="FFFF00"/>
                </a:solidFill>
                <a:latin typeface="Arial" pitchFamily="34" charset="0"/>
                <a:cs typeface="Arial" pitchFamily="34" charset="0"/>
              </a:rPr>
              <a:t> 	</a:t>
            </a:r>
            <a:r>
              <a:rPr lang="en-US" sz="1400" dirty="0" smtClean="0">
                <a:solidFill>
                  <a:srgbClr val="FFFF00"/>
                </a:solidFill>
                <a:latin typeface="Arial" pitchFamily="34" charset="0"/>
                <a:ea typeface="Calibri"/>
                <a:cs typeface="Arial" pitchFamily="34" charset="0"/>
              </a:rPr>
              <a:t>There </a:t>
            </a:r>
            <a:r>
              <a:rPr lang="en-US" sz="1400" dirty="0">
                <a:solidFill>
                  <a:srgbClr val="FFFF00"/>
                </a:solidFill>
                <a:latin typeface="Arial" pitchFamily="34" charset="0"/>
                <a:ea typeface="Calibri"/>
                <a:cs typeface="Arial" pitchFamily="34" charset="0"/>
              </a:rPr>
              <a:t>is an involvement of </a:t>
            </a:r>
            <a:r>
              <a:rPr lang="en-US" sz="1400" dirty="0" smtClean="0">
                <a:solidFill>
                  <a:srgbClr val="FFFF00"/>
                </a:solidFill>
                <a:latin typeface="Arial" pitchFamily="34" charset="0"/>
                <a:ea typeface="Calibri"/>
                <a:cs typeface="Arial" pitchFamily="34" charset="0"/>
              </a:rPr>
              <a:t>local communities Monthly  	monitoring 	at </a:t>
            </a:r>
            <a:r>
              <a:rPr lang="en-US" sz="1400" dirty="0">
                <a:solidFill>
                  <a:srgbClr val="FFFF00"/>
                </a:solidFill>
                <a:latin typeface="Arial" pitchFamily="34" charset="0"/>
                <a:ea typeface="Calibri"/>
                <a:cs typeface="Arial" pitchFamily="34" charset="0"/>
              </a:rPr>
              <a:t>GP </a:t>
            </a:r>
            <a:r>
              <a:rPr lang="en-US" sz="1400" dirty="0" smtClean="0">
                <a:solidFill>
                  <a:srgbClr val="FFFF00"/>
                </a:solidFill>
                <a:latin typeface="Arial" pitchFamily="34" charset="0"/>
                <a:ea typeface="Calibri"/>
                <a:cs typeface="Arial" pitchFamily="34" charset="0"/>
              </a:rPr>
              <a:t>level </a:t>
            </a:r>
            <a:r>
              <a:rPr lang="en-US" sz="1400" dirty="0">
                <a:solidFill>
                  <a:srgbClr val="FFFF00"/>
                </a:solidFill>
                <a:latin typeface="Arial" pitchFamily="34" charset="0"/>
                <a:ea typeface="Calibri"/>
                <a:cs typeface="Arial" pitchFamily="34" charset="0"/>
              </a:rPr>
              <a:t>ensured </a:t>
            </a:r>
            <a:r>
              <a:rPr lang="en-US" sz="1400" dirty="0" err="1">
                <a:solidFill>
                  <a:srgbClr val="FFFF00"/>
                </a:solidFill>
                <a:latin typeface="Arial" pitchFamily="34" charset="0"/>
                <a:ea typeface="Calibri"/>
                <a:cs typeface="Arial" pitchFamily="34" charset="0"/>
              </a:rPr>
              <a:t>Jaanch</a:t>
            </a:r>
            <a:r>
              <a:rPr lang="en-US" sz="1400" dirty="0">
                <a:solidFill>
                  <a:srgbClr val="FFFF00"/>
                </a:solidFill>
                <a:latin typeface="Arial" pitchFamily="34" charset="0"/>
                <a:ea typeface="Calibri"/>
                <a:cs typeface="Arial" pitchFamily="34" charset="0"/>
              </a:rPr>
              <a:t> </a:t>
            </a:r>
            <a:r>
              <a:rPr lang="en-US" sz="1400" dirty="0" smtClean="0">
                <a:solidFill>
                  <a:srgbClr val="FFFF00"/>
                </a:solidFill>
                <a:latin typeface="Arial" pitchFamily="34" charset="0"/>
                <a:ea typeface="Calibri"/>
                <a:cs typeface="Arial" pitchFamily="34" charset="0"/>
              </a:rPr>
              <a:t>Committee 	and </a:t>
            </a:r>
            <a:r>
              <a:rPr lang="en-US" sz="1400" dirty="0">
                <a:solidFill>
                  <a:srgbClr val="FFFF00"/>
                </a:solidFill>
                <a:latin typeface="Arial" pitchFamily="34" charset="0"/>
                <a:ea typeface="Calibri"/>
                <a:cs typeface="Arial" pitchFamily="34" charset="0"/>
              </a:rPr>
              <a:t> </a:t>
            </a:r>
            <a:r>
              <a:rPr lang="en-US" sz="1400" dirty="0" smtClean="0">
                <a:solidFill>
                  <a:srgbClr val="FFFF00"/>
                </a:solidFill>
                <a:latin typeface="Arial" pitchFamily="34" charset="0"/>
                <a:ea typeface="Calibri"/>
                <a:cs typeface="Arial" pitchFamily="34" charset="0"/>
              </a:rPr>
              <a:t>Mother’s Committees (</a:t>
            </a:r>
            <a:r>
              <a:rPr lang="en-US" sz="1400" dirty="0">
                <a:solidFill>
                  <a:srgbClr val="FFFF00"/>
                </a:solidFill>
                <a:latin typeface="Arial" pitchFamily="34" charset="0"/>
                <a:ea typeface="Calibri"/>
                <a:cs typeface="Arial" pitchFamily="34" charset="0"/>
              </a:rPr>
              <a:t>involvement of </a:t>
            </a:r>
            <a:r>
              <a:rPr lang="en-US" sz="1400" dirty="0" smtClean="0">
                <a:solidFill>
                  <a:srgbClr val="FFFF00"/>
                </a:solidFill>
                <a:latin typeface="Arial" pitchFamily="34" charset="0"/>
                <a:ea typeface="Calibri"/>
                <a:cs typeface="Arial" pitchFamily="34" charset="0"/>
              </a:rPr>
              <a:t>community</a:t>
            </a:r>
            <a:r>
              <a:rPr lang="en-US" sz="1400" dirty="0">
                <a:solidFill>
                  <a:srgbClr val="FFFF00"/>
                </a:solidFill>
                <a:latin typeface="Arial" pitchFamily="34" charset="0"/>
                <a:ea typeface="Calibri"/>
                <a:cs typeface="Arial" pitchFamily="34" charset="0"/>
              </a:rPr>
              <a:t>) </a:t>
            </a:r>
            <a:r>
              <a:rPr lang="en-US" sz="1400" dirty="0" smtClean="0">
                <a:solidFill>
                  <a:srgbClr val="FFFF00"/>
                </a:solidFill>
                <a:latin typeface="Arial" pitchFamily="34" charset="0"/>
                <a:ea typeface="Calibri"/>
                <a:cs typeface="Arial" pitchFamily="34" charset="0"/>
              </a:rPr>
              <a:t>	are set.</a:t>
            </a:r>
          </a:p>
          <a:p>
            <a:pPr marL="3235325" indent="0">
              <a:buNone/>
            </a:pPr>
            <a:endParaRPr lang="en-US" sz="1400" dirty="0" smtClean="0">
              <a:solidFill>
                <a:srgbClr val="FFFF00"/>
              </a:solidFill>
              <a:latin typeface="Arial" pitchFamily="34" charset="0"/>
              <a:ea typeface="Calibri"/>
              <a:cs typeface="Arial" pitchFamily="34" charset="0"/>
            </a:endParaRPr>
          </a:p>
          <a:p>
            <a:pPr marL="3235325" indent="444500">
              <a:buFont typeface="Wingdings" pitchFamily="2" charset="2"/>
              <a:buChar char="§"/>
            </a:pPr>
            <a:r>
              <a:rPr lang="en-US" sz="1400" dirty="0" smtClean="0">
                <a:solidFill>
                  <a:srgbClr val="FFFF00"/>
                </a:solidFill>
                <a:latin typeface="Arial" pitchFamily="34" charset="0"/>
                <a:cs typeface="Arial" pitchFamily="34" charset="0"/>
              </a:rPr>
              <a:t>Food </a:t>
            </a:r>
            <a:r>
              <a:rPr lang="en-US" sz="1400" dirty="0">
                <a:solidFill>
                  <a:srgbClr val="FFFF00"/>
                </a:solidFill>
                <a:latin typeface="Arial" pitchFamily="34" charset="0"/>
                <a:cs typeface="Arial" pitchFamily="34" charset="0"/>
              </a:rPr>
              <a:t>items stored only for one </a:t>
            </a:r>
            <a:r>
              <a:rPr lang="en-US" sz="1400" dirty="0" smtClean="0">
                <a:solidFill>
                  <a:srgbClr val="FFFF00"/>
                </a:solidFill>
                <a:latin typeface="Arial" pitchFamily="34" charset="0"/>
                <a:cs typeface="Arial" pitchFamily="34" charset="0"/>
              </a:rPr>
              <a:t>week, purchase 	of </a:t>
            </a:r>
            <a:r>
              <a:rPr lang="en-US" sz="1400" dirty="0">
                <a:solidFill>
                  <a:srgbClr val="FFFF00"/>
                </a:solidFill>
                <a:latin typeface="Arial" pitchFamily="34" charset="0"/>
                <a:cs typeface="Arial" pitchFamily="34" charset="0"/>
              </a:rPr>
              <a:t> </a:t>
            </a:r>
            <a:r>
              <a:rPr lang="en-US" sz="1400" dirty="0" smtClean="0">
                <a:solidFill>
                  <a:srgbClr val="FFFF00"/>
                </a:solidFill>
                <a:latin typeface="Arial" pitchFamily="34" charset="0"/>
                <a:cs typeface="Arial" pitchFamily="34" charset="0"/>
              </a:rPr>
              <a:t>  certified </a:t>
            </a:r>
            <a:r>
              <a:rPr lang="en-US" sz="1400" dirty="0">
                <a:solidFill>
                  <a:srgbClr val="FFFF00"/>
                </a:solidFill>
                <a:latin typeface="Arial" pitchFamily="34" charset="0"/>
                <a:cs typeface="Arial" pitchFamily="34" charset="0"/>
              </a:rPr>
              <a:t>oil and soya </a:t>
            </a:r>
            <a:r>
              <a:rPr lang="en-US" sz="1400" dirty="0" smtClean="0">
                <a:solidFill>
                  <a:srgbClr val="FFFF00"/>
                </a:solidFill>
                <a:latin typeface="Arial" pitchFamily="34" charset="0"/>
                <a:cs typeface="Arial" pitchFamily="34" charset="0"/>
              </a:rPr>
              <a:t>and dal</a:t>
            </a:r>
            <a:r>
              <a:rPr lang="en-US" sz="1400" dirty="0">
                <a:solidFill>
                  <a:srgbClr val="FFFF00"/>
                </a:solidFill>
                <a:latin typeface="Arial" pitchFamily="34" charset="0"/>
                <a:cs typeface="Arial" pitchFamily="34" charset="0"/>
              </a:rPr>
              <a:t>, eggs </a:t>
            </a:r>
            <a:r>
              <a:rPr lang="en-US" sz="1400" dirty="0" smtClean="0">
                <a:solidFill>
                  <a:srgbClr val="FFFF00"/>
                </a:solidFill>
                <a:latin typeface="Arial" pitchFamily="34" charset="0"/>
                <a:cs typeface="Arial" pitchFamily="34" charset="0"/>
              </a:rPr>
              <a:t>and </a:t>
            </a:r>
            <a:r>
              <a:rPr lang="en-US" sz="1400" dirty="0">
                <a:solidFill>
                  <a:srgbClr val="FFFF00"/>
                </a:solidFill>
                <a:latin typeface="Arial" pitchFamily="34" charset="0"/>
                <a:cs typeface="Arial" pitchFamily="34" charset="0"/>
              </a:rPr>
              <a:t>rice quality </a:t>
            </a:r>
            <a:r>
              <a:rPr lang="en-US" sz="1400" dirty="0" smtClean="0">
                <a:solidFill>
                  <a:srgbClr val="FFFF00"/>
                </a:solidFill>
                <a:latin typeface="Arial" pitchFamily="34" charset="0"/>
                <a:cs typeface="Arial" pitchFamily="34" charset="0"/>
              </a:rPr>
              <a:t>	is checked.</a:t>
            </a:r>
          </a:p>
          <a:p>
            <a:pPr marL="3235325" indent="0">
              <a:buNone/>
            </a:pPr>
            <a:endParaRPr lang="en-US" sz="1400" dirty="0" smtClean="0">
              <a:solidFill>
                <a:srgbClr val="FFFF00"/>
              </a:solidFill>
              <a:latin typeface="Arial" pitchFamily="34" charset="0"/>
              <a:cs typeface="Arial" pitchFamily="34" charset="0"/>
            </a:endParaRPr>
          </a:p>
          <a:p>
            <a:pPr marL="3235325" indent="444500">
              <a:buFont typeface="Wingdings" pitchFamily="2" charset="2"/>
              <a:buChar char="§"/>
            </a:pPr>
            <a:r>
              <a:rPr lang="en-US" sz="1400" dirty="0" smtClean="0">
                <a:solidFill>
                  <a:srgbClr val="FFFF00"/>
                </a:solidFill>
                <a:latin typeface="Arial" pitchFamily="34" charset="0"/>
                <a:cs typeface="Arial" pitchFamily="34" charset="0"/>
              </a:rPr>
              <a:t>Egg </a:t>
            </a:r>
            <a:r>
              <a:rPr lang="en-US" sz="1400" dirty="0">
                <a:solidFill>
                  <a:srgbClr val="FFFF00"/>
                </a:solidFill>
                <a:latin typeface="Arial" pitchFamily="34" charset="0"/>
                <a:cs typeface="Arial" pitchFamily="34" charset="0"/>
              </a:rPr>
              <a:t>is given to Pre-School </a:t>
            </a:r>
            <a:r>
              <a:rPr lang="en-US" sz="1400" dirty="0" smtClean="0">
                <a:solidFill>
                  <a:srgbClr val="FFFF00"/>
                </a:solidFill>
                <a:latin typeface="Arial" pitchFamily="34" charset="0"/>
                <a:cs typeface="Arial" pitchFamily="34" charset="0"/>
              </a:rPr>
              <a:t>children and THR   </a:t>
            </a:r>
            <a:r>
              <a:rPr lang="en-US" sz="1400" dirty="0">
                <a:solidFill>
                  <a:srgbClr val="FFFF00"/>
                </a:solidFill>
                <a:latin typeface="Arial" pitchFamily="34" charset="0"/>
                <a:cs typeface="Arial" pitchFamily="34" charset="0"/>
              </a:rPr>
              <a:t>	 </a:t>
            </a:r>
            <a:r>
              <a:rPr lang="en-US" sz="1400" dirty="0" smtClean="0">
                <a:solidFill>
                  <a:srgbClr val="FFFF00"/>
                </a:solidFill>
                <a:latin typeface="Arial" pitchFamily="34" charset="0"/>
                <a:cs typeface="Arial" pitchFamily="34" charset="0"/>
              </a:rPr>
              <a:t>beneficiaries</a:t>
            </a:r>
            <a:r>
              <a:rPr lang="en-US" sz="1400" dirty="0">
                <a:solidFill>
                  <a:srgbClr val="FFFF00"/>
                </a:solidFill>
                <a:latin typeface="Arial" pitchFamily="34" charset="0"/>
                <a:cs typeface="Arial" pitchFamily="34" charset="0"/>
              </a:rPr>
              <a:t>. </a:t>
            </a:r>
            <a:endParaRPr lang="en-US" sz="1400" dirty="0" smtClean="0">
              <a:solidFill>
                <a:srgbClr val="FFFF00"/>
              </a:solidFill>
              <a:latin typeface="Arial" pitchFamily="34" charset="0"/>
              <a:cs typeface="Arial" pitchFamily="34" charset="0"/>
            </a:endParaRPr>
          </a:p>
          <a:p>
            <a:pPr marL="3406775" indent="0">
              <a:buNone/>
            </a:pPr>
            <a:endParaRPr lang="en-US" sz="1400" b="1" dirty="0" smtClean="0">
              <a:solidFill>
                <a:srgbClr val="FFFF00"/>
              </a:solidFill>
              <a:latin typeface="Arial" pitchFamily="34" charset="0"/>
              <a:cs typeface="Arial" pitchFamily="34" charset="0"/>
            </a:endParaRPr>
          </a:p>
          <a:p>
            <a:r>
              <a:rPr lang="en-US" sz="1400" b="1" dirty="0" smtClean="0">
                <a:solidFill>
                  <a:srgbClr val="FFFF00"/>
                </a:solidFill>
                <a:latin typeface="Arial" pitchFamily="34" charset="0"/>
                <a:cs typeface="Arial" pitchFamily="34" charset="0"/>
              </a:rPr>
              <a:t>Outcome </a:t>
            </a:r>
            <a:r>
              <a:rPr lang="en-US" sz="1400" b="1" dirty="0">
                <a:solidFill>
                  <a:srgbClr val="FFFF00"/>
                </a:solidFill>
                <a:latin typeface="Arial" pitchFamily="34" charset="0"/>
                <a:cs typeface="Arial" pitchFamily="34" charset="0"/>
              </a:rPr>
              <a:t>	</a:t>
            </a:r>
            <a:r>
              <a:rPr lang="en-US" sz="1400" b="1" dirty="0" smtClean="0">
                <a:solidFill>
                  <a:srgbClr val="FFFF00"/>
                </a:solidFill>
                <a:latin typeface="Arial" pitchFamily="34" charset="0"/>
                <a:cs typeface="Arial" pitchFamily="34" charset="0"/>
              </a:rPr>
              <a:t>	</a:t>
            </a:r>
            <a:r>
              <a:rPr lang="en-US" sz="1400" dirty="0" smtClean="0">
                <a:solidFill>
                  <a:srgbClr val="FFFF00"/>
                </a:solidFill>
                <a:latin typeface="Arial" pitchFamily="34" charset="0"/>
                <a:cs typeface="Arial" pitchFamily="34" charset="0"/>
              </a:rPr>
              <a:t> :    </a:t>
            </a:r>
            <a:r>
              <a:rPr lang="en-US" sz="1400" dirty="0" smtClean="0">
                <a:solidFill>
                  <a:srgbClr val="FFFF00"/>
                </a:solidFill>
                <a:latin typeface="Arial" pitchFamily="34" charset="0"/>
                <a:ea typeface="Calibri"/>
                <a:cs typeface="Arial" pitchFamily="34" charset="0"/>
              </a:rPr>
              <a:t>Capacity </a:t>
            </a:r>
            <a:r>
              <a:rPr lang="en-US" sz="1400" dirty="0">
                <a:solidFill>
                  <a:srgbClr val="FFFF00"/>
                </a:solidFill>
                <a:latin typeface="Arial" pitchFamily="34" charset="0"/>
                <a:ea typeface="Calibri"/>
                <a:cs typeface="Arial" pitchFamily="34" charset="0"/>
              </a:rPr>
              <a:t>building of AWWs and AWHs </a:t>
            </a:r>
            <a:r>
              <a:rPr lang="en-US" sz="1400" dirty="0" smtClean="0">
                <a:solidFill>
                  <a:srgbClr val="FFFF00"/>
                </a:solidFill>
                <a:latin typeface="Arial" pitchFamily="34" charset="0"/>
                <a:ea typeface="Calibri"/>
                <a:cs typeface="Arial" pitchFamily="34" charset="0"/>
              </a:rPr>
              <a:t>				                        is </a:t>
            </a:r>
            <a:r>
              <a:rPr lang="en-US" sz="1400" dirty="0">
                <a:solidFill>
                  <a:srgbClr val="FFFF00"/>
                </a:solidFill>
                <a:latin typeface="Arial" pitchFamily="34" charset="0"/>
                <a:ea typeface="Calibri"/>
                <a:cs typeface="Arial" pitchFamily="34" charset="0"/>
              </a:rPr>
              <a:t>done.</a:t>
            </a:r>
            <a:r>
              <a:rPr lang="en-US" sz="1400" b="1" dirty="0">
                <a:solidFill>
                  <a:srgbClr val="FFFF00"/>
                </a:solidFill>
                <a:latin typeface="Arial" pitchFamily="34" charset="0"/>
                <a:ea typeface="Calibri"/>
                <a:cs typeface="Arial" pitchFamily="34" charset="0"/>
              </a:rPr>
              <a:t> </a:t>
            </a:r>
            <a:endParaRPr lang="en-IN" sz="1400" dirty="0">
              <a:solidFill>
                <a:srgbClr val="FFFF00"/>
              </a:solidFill>
              <a:latin typeface="Arial" pitchFamily="34" charset="0"/>
              <a:cs typeface="Arial" pitchFamily="34" charset="0"/>
            </a:endParaRPr>
          </a:p>
        </p:txBody>
      </p:sp>
      <p:pic>
        <p:nvPicPr>
          <p:cNvPr id="4" name="Picture 3"/>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5800" y="3352800"/>
            <a:ext cx="2073275" cy="1923415"/>
          </a:xfrm>
          <a:prstGeom prst="rect">
            <a:avLst/>
          </a:prstGeom>
          <a:noFill/>
          <a:ln w="9525">
            <a:noFill/>
            <a:miter lim="800000"/>
            <a:headEnd/>
            <a:tailEnd/>
          </a:ln>
        </p:spPr>
      </p:pic>
    </p:spTree>
    <p:extLst>
      <p:ext uri="{BB962C8B-B14F-4D97-AF65-F5344CB8AC3E}">
        <p14:creationId xmlns:p14="http://schemas.microsoft.com/office/powerpoint/2010/main" val="1399413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err="1" smtClean="0">
                <a:solidFill>
                  <a:srgbClr val="FFFF00"/>
                </a:solidFill>
                <a:latin typeface="Arial" pitchFamily="34" charset="0"/>
                <a:cs typeface="Arial" pitchFamily="34" charset="0"/>
              </a:rPr>
              <a:t>Mamta</a:t>
            </a:r>
            <a:endParaRPr lang="en-IN" sz="32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5181600"/>
          </a:xfrm>
        </p:spPr>
        <p:txBody>
          <a:bodyPr>
            <a:noAutofit/>
          </a:bodyPr>
          <a:lstStyle/>
          <a:p>
            <a:r>
              <a:rPr lang="en-US" sz="1400" b="1" dirty="0" smtClean="0">
                <a:solidFill>
                  <a:srgbClr val="FFFF00"/>
                </a:solidFill>
                <a:latin typeface="Arial" pitchFamily="34" charset="0"/>
                <a:cs typeface="Arial" pitchFamily="34" charset="0"/>
              </a:rPr>
              <a:t>Location </a:t>
            </a:r>
            <a:r>
              <a:rPr lang="en-US" sz="1400" dirty="0" smtClean="0">
                <a:solidFill>
                  <a:srgbClr val="FFFF00"/>
                </a:solidFill>
                <a:latin typeface="Arial" pitchFamily="34" charset="0"/>
                <a:cs typeface="Arial" pitchFamily="34" charset="0"/>
              </a:rPr>
              <a:t>		: </a:t>
            </a:r>
            <a:r>
              <a:rPr lang="en-US" sz="1400" dirty="0" err="1" smtClean="0">
                <a:solidFill>
                  <a:srgbClr val="FFFF00"/>
                </a:solidFill>
                <a:latin typeface="Arial" pitchFamily="34" charset="0"/>
                <a:cs typeface="Arial" pitchFamily="34" charset="0"/>
              </a:rPr>
              <a:t>Odisha</a:t>
            </a:r>
            <a:endParaRPr lang="en-US" sz="1400" dirty="0" smtClean="0">
              <a:solidFill>
                <a:srgbClr val="FFFF00"/>
              </a:solidFill>
              <a:latin typeface="Arial" pitchFamily="34" charset="0"/>
              <a:cs typeface="Arial" pitchFamily="34" charset="0"/>
            </a:endParaRPr>
          </a:p>
          <a:p>
            <a:r>
              <a:rPr lang="en-US" sz="1400" b="1" dirty="0" smtClean="0">
                <a:solidFill>
                  <a:srgbClr val="FFFF00"/>
                </a:solidFill>
                <a:latin typeface="Arial" pitchFamily="34" charset="0"/>
                <a:cs typeface="Arial" pitchFamily="34" charset="0"/>
              </a:rPr>
              <a:t>Objectives </a:t>
            </a:r>
            <a:r>
              <a:rPr lang="en-US" sz="1400" dirty="0" smtClean="0">
                <a:solidFill>
                  <a:srgbClr val="FFFF00"/>
                </a:solidFill>
                <a:latin typeface="Arial" pitchFamily="34" charset="0"/>
                <a:cs typeface="Arial" pitchFamily="34" charset="0"/>
              </a:rPr>
              <a:t>		: </a:t>
            </a:r>
          </a:p>
          <a:p>
            <a:pPr marL="3235325" lvl="0" indent="-457200">
              <a:buFont typeface="Wingdings" pitchFamily="2" charset="2"/>
              <a:buChar char="§"/>
            </a:pPr>
            <a:r>
              <a:rPr lang="en-US" sz="1400" dirty="0">
                <a:solidFill>
                  <a:srgbClr val="FFFF00"/>
                </a:solidFill>
                <a:latin typeface="Arial" pitchFamily="34" charset="0"/>
                <a:cs typeface="Arial" pitchFamily="34" charset="0"/>
              </a:rPr>
              <a:t>To provide partial wage loss compensation for pregnant and nursing </a:t>
            </a:r>
            <a:r>
              <a:rPr lang="en-US" sz="1400" dirty="0" smtClean="0">
                <a:solidFill>
                  <a:srgbClr val="FFFF00"/>
                </a:solidFill>
                <a:latin typeface="Arial" pitchFamily="34" charset="0"/>
                <a:cs typeface="Arial" pitchFamily="34" charset="0"/>
              </a:rPr>
              <a:t>mothers.</a:t>
            </a:r>
          </a:p>
          <a:p>
            <a:pPr marL="2778125" lvl="0" indent="0">
              <a:buNone/>
            </a:pPr>
            <a:endParaRPr lang="en-IN" sz="1400" dirty="0">
              <a:solidFill>
                <a:srgbClr val="FFFF00"/>
              </a:solidFill>
              <a:latin typeface="Arial" pitchFamily="34" charset="0"/>
              <a:cs typeface="Arial" pitchFamily="34" charset="0"/>
            </a:endParaRPr>
          </a:p>
          <a:p>
            <a:pPr marL="3235325" lvl="0" indent="-457200">
              <a:buFont typeface="Wingdings" pitchFamily="2" charset="2"/>
              <a:buChar char="§"/>
            </a:pPr>
            <a:r>
              <a:rPr lang="en-US" sz="1400" dirty="0" smtClean="0">
                <a:solidFill>
                  <a:srgbClr val="FFFF00"/>
                </a:solidFill>
                <a:latin typeface="Arial" pitchFamily="34" charset="0"/>
                <a:cs typeface="Arial" pitchFamily="34" charset="0"/>
              </a:rPr>
              <a:t>To </a:t>
            </a:r>
            <a:r>
              <a:rPr lang="en-US" sz="1400" dirty="0">
                <a:solidFill>
                  <a:srgbClr val="FFFF00"/>
                </a:solidFill>
                <a:latin typeface="Arial" pitchFamily="34" charset="0"/>
                <a:cs typeface="Arial" pitchFamily="34" charset="0"/>
              </a:rPr>
              <a:t>increase utilization of maternal and child health </a:t>
            </a:r>
            <a:r>
              <a:rPr lang="en-US" sz="1400" dirty="0" smtClean="0">
                <a:solidFill>
                  <a:srgbClr val="FFFF00"/>
                </a:solidFill>
                <a:latin typeface="Arial" pitchFamily="34" charset="0"/>
                <a:cs typeface="Arial" pitchFamily="34" charset="0"/>
              </a:rPr>
              <a:t>services.</a:t>
            </a:r>
          </a:p>
          <a:p>
            <a:pPr marL="2778125" lvl="0" indent="0">
              <a:buNone/>
            </a:pPr>
            <a:endParaRPr lang="en-IN" sz="1400" dirty="0">
              <a:solidFill>
                <a:srgbClr val="FFFF00"/>
              </a:solidFill>
              <a:latin typeface="Arial" pitchFamily="34" charset="0"/>
              <a:cs typeface="Arial" pitchFamily="34" charset="0"/>
            </a:endParaRPr>
          </a:p>
          <a:p>
            <a:pPr marL="3235325" lvl="0" indent="-457200">
              <a:buFont typeface="Wingdings" pitchFamily="2" charset="2"/>
              <a:buChar char="§"/>
            </a:pPr>
            <a:r>
              <a:rPr lang="en-US" sz="1400" dirty="0" smtClean="0">
                <a:solidFill>
                  <a:srgbClr val="FFFF00"/>
                </a:solidFill>
                <a:latin typeface="Arial" pitchFamily="34" charset="0"/>
                <a:cs typeface="Arial" pitchFamily="34" charset="0"/>
              </a:rPr>
              <a:t>To </a:t>
            </a:r>
            <a:r>
              <a:rPr lang="en-US" sz="1400" dirty="0">
                <a:solidFill>
                  <a:srgbClr val="FFFF00"/>
                </a:solidFill>
                <a:latin typeface="Arial" pitchFamily="34" charset="0"/>
                <a:cs typeface="Arial" pitchFamily="34" charset="0"/>
              </a:rPr>
              <a:t>improve mother and child care practices, especially exclusive breastfeeding and complementary feeding of </a:t>
            </a:r>
            <a:r>
              <a:rPr lang="en-US" sz="1400" dirty="0" smtClean="0">
                <a:solidFill>
                  <a:srgbClr val="FFFF00"/>
                </a:solidFill>
                <a:latin typeface="Arial" pitchFamily="34" charset="0"/>
                <a:cs typeface="Arial" pitchFamily="34" charset="0"/>
              </a:rPr>
              <a:t>infants.</a:t>
            </a:r>
          </a:p>
          <a:p>
            <a:pPr lvl="0"/>
            <a:r>
              <a:rPr lang="en-US" sz="1400" b="1" dirty="0" smtClean="0">
                <a:solidFill>
                  <a:srgbClr val="FFFF00"/>
                </a:solidFill>
                <a:latin typeface="Arial" pitchFamily="34" charset="0"/>
                <a:cs typeface="Arial" pitchFamily="34" charset="0"/>
              </a:rPr>
              <a:t>About the Practice </a:t>
            </a:r>
            <a:r>
              <a:rPr lang="en-US" sz="1400" dirty="0" smtClean="0">
                <a:solidFill>
                  <a:srgbClr val="FFFF00"/>
                </a:solidFill>
                <a:latin typeface="Arial" pitchFamily="34" charset="0"/>
                <a:cs typeface="Arial" pitchFamily="34" charset="0"/>
              </a:rPr>
              <a:t>	: </a:t>
            </a:r>
          </a:p>
          <a:p>
            <a:pPr marL="3235325" lvl="0" indent="-457200">
              <a:buFont typeface="Wingdings" pitchFamily="2" charset="2"/>
              <a:buChar char="§"/>
            </a:pPr>
            <a:r>
              <a:rPr lang="en-IN" sz="1400" dirty="0" smtClean="0">
                <a:solidFill>
                  <a:srgbClr val="FFFF00"/>
                </a:solidFill>
                <a:latin typeface="Arial" pitchFamily="34" charset="0"/>
                <a:cs typeface="Arial" pitchFamily="34" charset="0"/>
              </a:rPr>
              <a:t> Anganwadi </a:t>
            </a:r>
            <a:r>
              <a:rPr lang="en-IN" sz="1400" dirty="0">
                <a:solidFill>
                  <a:srgbClr val="FFFF00"/>
                </a:solidFill>
                <a:latin typeface="Arial" pitchFamily="34" charset="0"/>
                <a:cs typeface="Arial" pitchFamily="34" charset="0"/>
              </a:rPr>
              <a:t>Workers plays pivotal role in the scheme by doing </a:t>
            </a:r>
            <a:r>
              <a:rPr lang="en-IN" sz="1400" dirty="0" smtClean="0">
                <a:solidFill>
                  <a:srgbClr val="FFFF00"/>
                </a:solidFill>
                <a:latin typeface="Arial" pitchFamily="34" charset="0"/>
                <a:cs typeface="Arial" pitchFamily="34" charset="0"/>
              </a:rPr>
              <a:t> timely </a:t>
            </a:r>
            <a:r>
              <a:rPr lang="en-IN" sz="1400" dirty="0">
                <a:solidFill>
                  <a:srgbClr val="FFFF00"/>
                </a:solidFill>
                <a:latin typeface="Arial" pitchFamily="34" charset="0"/>
                <a:cs typeface="Arial" pitchFamily="34" charset="0"/>
              </a:rPr>
              <a:t>registration of pregnant women at </a:t>
            </a:r>
            <a:r>
              <a:rPr lang="en-IN" sz="1400" dirty="0" smtClean="0">
                <a:solidFill>
                  <a:srgbClr val="FFFF00"/>
                </a:solidFill>
                <a:latin typeface="Arial" pitchFamily="34" charset="0"/>
                <a:cs typeface="Arial" pitchFamily="34" charset="0"/>
              </a:rPr>
              <a:t>AWCs.</a:t>
            </a:r>
          </a:p>
          <a:p>
            <a:pPr marL="2778125" lvl="0" indent="0">
              <a:buNone/>
            </a:pPr>
            <a:endParaRPr lang="en-IN" sz="1400" dirty="0" smtClean="0">
              <a:solidFill>
                <a:srgbClr val="FFFF00"/>
              </a:solidFill>
              <a:latin typeface="Arial" pitchFamily="34" charset="0"/>
              <a:cs typeface="Arial" pitchFamily="34" charset="0"/>
            </a:endParaRPr>
          </a:p>
          <a:p>
            <a:pPr marL="3235325" lvl="0" indent="-457200">
              <a:buFont typeface="Wingdings" pitchFamily="2" charset="2"/>
              <a:buChar char="§"/>
            </a:pPr>
            <a:r>
              <a:rPr lang="en-IN" sz="1400" dirty="0" smtClean="0">
                <a:solidFill>
                  <a:srgbClr val="FFFF00"/>
                </a:solidFill>
                <a:latin typeface="Arial" pitchFamily="34" charset="0"/>
                <a:cs typeface="Arial" pitchFamily="34" charset="0"/>
              </a:rPr>
              <a:t> Facilitate </a:t>
            </a:r>
            <a:r>
              <a:rPr lang="en-IN" sz="1400" dirty="0">
                <a:solidFill>
                  <a:srgbClr val="FFFF00"/>
                </a:solidFill>
                <a:latin typeface="Arial" pitchFamily="34" charset="0"/>
                <a:cs typeface="Arial" pitchFamily="34" charset="0"/>
              </a:rPr>
              <a:t>opening of Bank account of beneficiaries. </a:t>
            </a:r>
            <a:endParaRPr lang="en-IN" sz="1400" dirty="0" smtClean="0">
              <a:solidFill>
                <a:srgbClr val="FFFF00"/>
              </a:solidFill>
              <a:latin typeface="Arial" pitchFamily="34" charset="0"/>
              <a:cs typeface="Arial" pitchFamily="34" charset="0"/>
            </a:endParaRPr>
          </a:p>
          <a:p>
            <a:pPr marL="2778125" lvl="0" indent="0">
              <a:buNone/>
            </a:pPr>
            <a:endParaRPr lang="en-IN" sz="1400" dirty="0" smtClean="0">
              <a:solidFill>
                <a:srgbClr val="FFFF00"/>
              </a:solidFill>
              <a:latin typeface="Arial" pitchFamily="34" charset="0"/>
              <a:cs typeface="Arial" pitchFamily="34" charset="0"/>
            </a:endParaRPr>
          </a:p>
          <a:p>
            <a:pPr marL="3235325" lvl="0" indent="-457200">
              <a:buFont typeface="Wingdings" pitchFamily="2" charset="2"/>
              <a:buChar char="§"/>
            </a:pPr>
            <a:r>
              <a:rPr lang="en-IN" sz="1400" dirty="0" smtClean="0">
                <a:solidFill>
                  <a:srgbClr val="FFFF00"/>
                </a:solidFill>
                <a:latin typeface="Arial" pitchFamily="34" charset="0"/>
                <a:cs typeface="Arial" pitchFamily="34" charset="0"/>
              </a:rPr>
              <a:t> The </a:t>
            </a:r>
            <a:r>
              <a:rPr lang="en-US" sz="1400" dirty="0">
                <a:solidFill>
                  <a:srgbClr val="FFFF00"/>
                </a:solidFill>
                <a:latin typeface="Arial" pitchFamily="34" charset="0"/>
                <a:cs typeface="Arial" pitchFamily="34" charset="0"/>
              </a:rPr>
              <a:t>AWW and AWH given incentives of </a:t>
            </a:r>
            <a:r>
              <a:rPr lang="en-US" sz="1400" dirty="0" err="1">
                <a:solidFill>
                  <a:srgbClr val="FFFF00"/>
                </a:solidFill>
                <a:latin typeface="Arial" pitchFamily="34" charset="0"/>
                <a:cs typeface="Arial" pitchFamily="34" charset="0"/>
              </a:rPr>
              <a:t>Rs</a:t>
            </a:r>
            <a:r>
              <a:rPr lang="en-US" sz="1400" dirty="0">
                <a:solidFill>
                  <a:srgbClr val="FFFF00"/>
                </a:solidFill>
                <a:latin typeface="Arial" pitchFamily="34" charset="0"/>
                <a:cs typeface="Arial" pitchFamily="34" charset="0"/>
              </a:rPr>
              <a:t> 200 and 100 by  </a:t>
            </a:r>
            <a:r>
              <a:rPr lang="en-US" sz="1400" dirty="0" smtClean="0">
                <a:solidFill>
                  <a:srgbClr val="FFFF00"/>
                </a:solidFill>
                <a:latin typeface="Arial" pitchFamily="34" charset="0"/>
                <a:cs typeface="Arial" pitchFamily="34" charset="0"/>
              </a:rPr>
              <a:t> enrolling </a:t>
            </a:r>
            <a:r>
              <a:rPr lang="en-US" sz="1400" dirty="0">
                <a:solidFill>
                  <a:srgbClr val="FFFF00"/>
                </a:solidFill>
                <a:latin typeface="Arial" pitchFamily="34" charset="0"/>
                <a:cs typeface="Arial" pitchFamily="34" charset="0"/>
              </a:rPr>
              <a:t>per beneficiaries.</a:t>
            </a:r>
            <a:r>
              <a:rPr lang="en-US" sz="1400" b="1" dirty="0">
                <a:solidFill>
                  <a:srgbClr val="FFFF00"/>
                </a:solidFill>
                <a:latin typeface="Arial" pitchFamily="34" charset="0"/>
                <a:cs typeface="Arial" pitchFamily="34" charset="0"/>
              </a:rPr>
              <a:t> </a:t>
            </a:r>
            <a:endParaRPr lang="en-US" sz="1400" b="1" dirty="0" smtClean="0">
              <a:solidFill>
                <a:srgbClr val="FFFF00"/>
              </a:solidFill>
              <a:latin typeface="Arial" pitchFamily="34" charset="0"/>
              <a:cs typeface="Arial" pitchFamily="34" charset="0"/>
            </a:endParaRPr>
          </a:p>
          <a:p>
            <a:pPr marL="2778125" lvl="0" indent="0">
              <a:buNone/>
            </a:pPr>
            <a:endParaRPr lang="en-US" sz="1400" b="1" dirty="0" smtClean="0">
              <a:solidFill>
                <a:srgbClr val="FFFF00"/>
              </a:solidFill>
              <a:latin typeface="Arial" pitchFamily="34" charset="0"/>
              <a:cs typeface="Arial" pitchFamily="34" charset="0"/>
            </a:endParaRPr>
          </a:p>
          <a:p>
            <a:pPr lvl="0"/>
            <a:r>
              <a:rPr lang="en-US" sz="1400" b="1" dirty="0" smtClean="0">
                <a:solidFill>
                  <a:srgbClr val="FFFF00"/>
                </a:solidFill>
                <a:latin typeface="Arial" pitchFamily="34" charset="0"/>
                <a:cs typeface="Arial" pitchFamily="34" charset="0"/>
              </a:rPr>
              <a:t>Outcome</a:t>
            </a:r>
            <a:r>
              <a:rPr lang="en-US" sz="1400" dirty="0" smtClean="0">
                <a:solidFill>
                  <a:srgbClr val="FFFF00"/>
                </a:solidFill>
                <a:latin typeface="Arial" pitchFamily="34" charset="0"/>
                <a:cs typeface="Arial" pitchFamily="34" charset="0"/>
              </a:rPr>
              <a:t>		 :      Monitoring </a:t>
            </a:r>
            <a:r>
              <a:rPr lang="en-US" sz="1400" dirty="0">
                <a:solidFill>
                  <a:srgbClr val="FFFF00"/>
                </a:solidFill>
                <a:latin typeface="Arial" pitchFamily="34" charset="0"/>
                <a:cs typeface="Arial" pitchFamily="34" charset="0"/>
              </a:rPr>
              <a:t>and supervision done at all </a:t>
            </a:r>
            <a:r>
              <a:rPr lang="en-US" sz="1400" dirty="0" smtClean="0">
                <a:solidFill>
                  <a:srgbClr val="FFFF00"/>
                </a:solidFill>
                <a:latin typeface="Arial" pitchFamily="34" charset="0"/>
                <a:cs typeface="Arial" pitchFamily="34" charset="0"/>
              </a:rPr>
              <a:t>			   	 	        centers</a:t>
            </a:r>
            <a:r>
              <a:rPr lang="en-US" sz="1400" dirty="0">
                <a:solidFill>
                  <a:srgbClr val="FFFF00"/>
                </a:solidFill>
                <a:latin typeface="Arial" pitchFamily="34" charset="0"/>
                <a:cs typeface="Arial" pitchFamily="34" charset="0"/>
              </a:rPr>
              <a:t>.</a:t>
            </a:r>
            <a:r>
              <a:rPr lang="en-US" sz="1400" b="1" dirty="0">
                <a:solidFill>
                  <a:srgbClr val="FFFF00"/>
                </a:solidFill>
                <a:latin typeface="Arial" pitchFamily="34" charset="0"/>
                <a:cs typeface="Arial" pitchFamily="34" charset="0"/>
              </a:rPr>
              <a:t> </a:t>
            </a:r>
            <a:endParaRPr lang="en-IN" sz="1400" dirty="0">
              <a:solidFill>
                <a:srgbClr val="FFFF0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1" y="304800"/>
            <a:ext cx="2057400" cy="153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239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smtClean="0">
                <a:solidFill>
                  <a:srgbClr val="FFFF00"/>
                </a:solidFill>
                <a:latin typeface="Arial"/>
                <a:ea typeface="Calibri"/>
              </a:rPr>
              <a:t>Community contribution for carriage of SNP</a:t>
            </a:r>
            <a:endParaRPr lang="en-IN" sz="3200" dirty="0">
              <a:solidFill>
                <a:srgbClr val="FFFF00"/>
              </a:solidFill>
            </a:endParaRPr>
          </a:p>
        </p:txBody>
      </p:sp>
      <p:sp>
        <p:nvSpPr>
          <p:cNvPr id="3" name="Content Placeholder 2"/>
          <p:cNvSpPr>
            <a:spLocks noGrp="1"/>
          </p:cNvSpPr>
          <p:nvPr>
            <p:ph idx="1"/>
          </p:nvPr>
        </p:nvSpPr>
        <p:spPr>
          <a:xfrm>
            <a:off x="457200" y="1981200"/>
            <a:ext cx="8229600" cy="4525963"/>
          </a:xfrm>
        </p:spPr>
        <p:txBody>
          <a:bodyPr>
            <a:normAutofit fontScale="62500" lnSpcReduction="20000"/>
          </a:bodyPr>
          <a:lstStyle/>
          <a:p>
            <a:r>
              <a:rPr lang="en-US" b="1" dirty="0" smtClean="0">
                <a:solidFill>
                  <a:srgbClr val="FFFF00"/>
                </a:solidFill>
                <a:latin typeface="Arial" pitchFamily="34" charset="0"/>
                <a:cs typeface="Arial" pitchFamily="34" charset="0"/>
              </a:rPr>
              <a:t>Location 	</a:t>
            </a:r>
            <a:r>
              <a:rPr lang="en-US" dirty="0" smtClean="0">
                <a:solidFill>
                  <a:srgbClr val="FFFF00"/>
                </a:solidFill>
                <a:latin typeface="Arial" pitchFamily="34" charset="0"/>
                <a:cs typeface="Arial" pitchFamily="34" charset="0"/>
              </a:rPr>
              <a:t>	: Nagaland</a:t>
            </a:r>
          </a:p>
          <a:p>
            <a:pPr marL="0" indent="0">
              <a:buNone/>
            </a:pPr>
            <a:endParaRPr lang="en-US" dirty="0" smtClean="0">
              <a:solidFill>
                <a:srgbClr val="FFFF00"/>
              </a:solidFill>
              <a:latin typeface="Arial" pitchFamily="34" charset="0"/>
              <a:cs typeface="Arial" pitchFamily="34" charset="0"/>
            </a:endParaRPr>
          </a:p>
          <a:p>
            <a:pPr algn="just">
              <a:lnSpc>
                <a:spcPct val="115000"/>
              </a:lnSpc>
              <a:spcAft>
                <a:spcPts val="1000"/>
              </a:spcAft>
            </a:pPr>
            <a:r>
              <a:rPr lang="en-US" b="1" dirty="0" smtClean="0">
                <a:solidFill>
                  <a:srgbClr val="FFFF00"/>
                </a:solidFill>
                <a:latin typeface="Arial" pitchFamily="34" charset="0"/>
                <a:cs typeface="Arial" pitchFamily="34" charset="0"/>
              </a:rPr>
              <a:t>About the Practice </a:t>
            </a:r>
            <a:r>
              <a:rPr lang="en-US" dirty="0" smtClean="0">
                <a:solidFill>
                  <a:srgbClr val="FFFF00"/>
                </a:solidFill>
                <a:latin typeface="Arial" pitchFamily="34" charset="0"/>
                <a:cs typeface="Arial" pitchFamily="34" charset="0"/>
              </a:rPr>
              <a:t>	: </a:t>
            </a:r>
          </a:p>
          <a:p>
            <a:pPr marL="3143250" indent="-285750" algn="just" defTabSz="114300">
              <a:lnSpc>
                <a:spcPct val="115000"/>
              </a:lnSpc>
              <a:spcAft>
                <a:spcPts val="1000"/>
              </a:spcAft>
              <a:buFont typeface="Wingdings" pitchFamily="2" charset="2"/>
              <a:buChar char="§"/>
            </a:pPr>
            <a:r>
              <a:rPr lang="en-IN" dirty="0" smtClean="0">
                <a:solidFill>
                  <a:srgbClr val="FFFF00"/>
                </a:solidFill>
                <a:latin typeface="Arial" pitchFamily="34" charset="0"/>
                <a:ea typeface="Calibri"/>
                <a:cs typeface="Arial" pitchFamily="34" charset="0"/>
              </a:rPr>
              <a:t>The </a:t>
            </a:r>
            <a:r>
              <a:rPr lang="en-IN" dirty="0">
                <a:solidFill>
                  <a:srgbClr val="FFFF00"/>
                </a:solidFill>
                <a:latin typeface="Arial" pitchFamily="34" charset="0"/>
                <a:ea typeface="Calibri"/>
                <a:cs typeface="Arial" pitchFamily="34" charset="0"/>
              </a:rPr>
              <a:t>carriage charges of SNP from the  </a:t>
            </a:r>
            <a:r>
              <a:rPr lang="en-IN" dirty="0" smtClean="0">
                <a:solidFill>
                  <a:srgbClr val="FFFF00"/>
                </a:solidFill>
                <a:latin typeface="Arial" pitchFamily="34" charset="0"/>
                <a:ea typeface="Calibri"/>
                <a:cs typeface="Arial" pitchFamily="34" charset="0"/>
              </a:rPr>
              <a:t>     Projects </a:t>
            </a:r>
            <a:r>
              <a:rPr lang="en-IN" dirty="0">
                <a:solidFill>
                  <a:srgbClr val="FFFF00"/>
                </a:solidFill>
                <a:latin typeface="Arial" pitchFamily="34" charset="0"/>
                <a:ea typeface="Calibri"/>
                <a:cs typeface="Arial" pitchFamily="34" charset="0"/>
              </a:rPr>
              <a:t>to the </a:t>
            </a:r>
            <a:r>
              <a:rPr lang="en-IN" dirty="0" err="1">
                <a:solidFill>
                  <a:srgbClr val="FFFF00"/>
                </a:solidFill>
                <a:latin typeface="Arial" pitchFamily="34" charset="0"/>
                <a:ea typeface="Calibri"/>
                <a:cs typeface="Arial" pitchFamily="34" charset="0"/>
              </a:rPr>
              <a:t>Aganwadi</a:t>
            </a:r>
            <a:r>
              <a:rPr lang="en-IN" dirty="0">
                <a:solidFill>
                  <a:srgbClr val="FFFF00"/>
                </a:solidFill>
                <a:latin typeface="Arial" pitchFamily="34" charset="0"/>
                <a:ea typeface="Calibri"/>
                <a:cs typeface="Arial" pitchFamily="34" charset="0"/>
              </a:rPr>
              <a:t> </a:t>
            </a:r>
            <a:r>
              <a:rPr lang="en-IN" dirty="0" err="1">
                <a:solidFill>
                  <a:srgbClr val="FFFF00"/>
                </a:solidFill>
                <a:latin typeface="Arial" pitchFamily="34" charset="0"/>
                <a:ea typeface="Calibri"/>
                <a:cs typeface="Arial" pitchFamily="34" charset="0"/>
              </a:rPr>
              <a:t>centers</a:t>
            </a:r>
            <a:r>
              <a:rPr lang="en-IN" dirty="0">
                <a:solidFill>
                  <a:srgbClr val="FFFF00"/>
                </a:solidFill>
                <a:latin typeface="Arial" pitchFamily="34" charset="0"/>
                <a:ea typeface="Calibri"/>
                <a:cs typeface="Arial" pitchFamily="34" charset="0"/>
              </a:rPr>
              <a:t> are </a:t>
            </a:r>
            <a:r>
              <a:rPr lang="en-IN" dirty="0" smtClean="0">
                <a:solidFill>
                  <a:srgbClr val="FFFF00"/>
                </a:solidFill>
                <a:latin typeface="Arial" pitchFamily="34" charset="0"/>
                <a:ea typeface="Calibri"/>
                <a:cs typeface="Arial" pitchFamily="34" charset="0"/>
              </a:rPr>
              <a:t>	borne by </a:t>
            </a:r>
            <a:r>
              <a:rPr lang="en-IN" dirty="0">
                <a:solidFill>
                  <a:srgbClr val="FFFF00"/>
                </a:solidFill>
                <a:latin typeface="Arial" pitchFamily="34" charset="0"/>
                <a:ea typeface="Calibri"/>
                <a:cs typeface="Arial" pitchFamily="34" charset="0"/>
              </a:rPr>
              <a:t>the community through the </a:t>
            </a:r>
            <a:r>
              <a:rPr lang="en-IN" dirty="0" smtClean="0">
                <a:solidFill>
                  <a:srgbClr val="FFFF00"/>
                </a:solidFill>
                <a:latin typeface="Arial" pitchFamily="34" charset="0"/>
                <a:ea typeface="Calibri"/>
                <a:cs typeface="Arial" pitchFamily="34" charset="0"/>
              </a:rPr>
              <a:t>	fund </a:t>
            </a:r>
            <a:r>
              <a:rPr lang="en-IN" dirty="0">
                <a:solidFill>
                  <a:srgbClr val="FFFF00"/>
                </a:solidFill>
                <a:latin typeface="Arial" pitchFamily="34" charset="0"/>
                <a:ea typeface="Calibri"/>
                <a:cs typeface="Arial" pitchFamily="34" charset="0"/>
              </a:rPr>
              <a:t>given from the Village </a:t>
            </a:r>
            <a:r>
              <a:rPr lang="en-IN" dirty="0" smtClean="0">
                <a:solidFill>
                  <a:srgbClr val="FFFF00"/>
                </a:solidFill>
                <a:latin typeface="Arial" pitchFamily="34" charset="0"/>
                <a:ea typeface="Calibri"/>
                <a:cs typeface="Arial" pitchFamily="34" charset="0"/>
              </a:rPr>
              <a:t>	development </a:t>
            </a:r>
            <a:r>
              <a:rPr lang="en-IN" dirty="0">
                <a:solidFill>
                  <a:srgbClr val="FFFF00"/>
                </a:solidFill>
                <a:latin typeface="Arial" pitchFamily="34" charset="0"/>
                <a:ea typeface="Calibri"/>
                <a:cs typeface="Arial" pitchFamily="34" charset="0"/>
              </a:rPr>
              <a:t>Board. </a:t>
            </a:r>
            <a:endParaRPr lang="en-IN" dirty="0" smtClean="0">
              <a:solidFill>
                <a:srgbClr val="FFFF00"/>
              </a:solidFill>
              <a:latin typeface="Arial" pitchFamily="34" charset="0"/>
              <a:ea typeface="Calibri"/>
              <a:cs typeface="Arial" pitchFamily="34" charset="0"/>
            </a:endParaRPr>
          </a:p>
          <a:p>
            <a:pPr marL="3143250" indent="-285750" algn="just">
              <a:lnSpc>
                <a:spcPct val="115000"/>
              </a:lnSpc>
              <a:spcAft>
                <a:spcPts val="1000"/>
              </a:spcAft>
              <a:buNone/>
            </a:pPr>
            <a:endParaRPr lang="en-IN" dirty="0" smtClean="0">
              <a:solidFill>
                <a:srgbClr val="FFFF00"/>
              </a:solidFill>
              <a:latin typeface="Arial" pitchFamily="34" charset="0"/>
              <a:ea typeface="Calibri"/>
              <a:cs typeface="Arial" pitchFamily="34" charset="0"/>
            </a:endParaRPr>
          </a:p>
          <a:p>
            <a:pPr marL="3143250" indent="-285750" algn="just">
              <a:lnSpc>
                <a:spcPct val="115000"/>
              </a:lnSpc>
              <a:spcAft>
                <a:spcPts val="1000"/>
              </a:spcAft>
              <a:buFont typeface="Wingdings" pitchFamily="2" charset="2"/>
              <a:buChar char="§"/>
            </a:pPr>
            <a:r>
              <a:rPr lang="en-IN" dirty="0" smtClean="0">
                <a:solidFill>
                  <a:srgbClr val="FFFF00"/>
                </a:solidFill>
                <a:latin typeface="Arial" pitchFamily="34" charset="0"/>
                <a:ea typeface="Calibri"/>
                <a:cs typeface="Arial" pitchFamily="34" charset="0"/>
              </a:rPr>
              <a:t>The </a:t>
            </a:r>
            <a:r>
              <a:rPr lang="en-IN" dirty="0">
                <a:solidFill>
                  <a:srgbClr val="FFFF00"/>
                </a:solidFill>
                <a:latin typeface="Arial" pitchFamily="34" charset="0"/>
                <a:ea typeface="Calibri"/>
                <a:cs typeface="Arial" pitchFamily="34" charset="0"/>
              </a:rPr>
              <a:t>community contributes </a:t>
            </a:r>
            <a:r>
              <a:rPr lang="en-IN" dirty="0" smtClean="0">
                <a:solidFill>
                  <a:srgbClr val="FFFF00"/>
                </a:solidFill>
                <a:latin typeface="Arial" pitchFamily="34" charset="0"/>
                <a:ea typeface="Calibri"/>
                <a:cs typeface="Arial" pitchFamily="34" charset="0"/>
              </a:rPr>
              <a:t>the firewood </a:t>
            </a:r>
            <a:r>
              <a:rPr lang="en-IN" dirty="0">
                <a:solidFill>
                  <a:srgbClr val="FFFF00"/>
                </a:solidFill>
                <a:latin typeface="Arial" pitchFamily="34" charset="0"/>
                <a:ea typeface="Calibri"/>
                <a:cs typeface="Arial" pitchFamily="34" charset="0"/>
              </a:rPr>
              <a:t>for cooking the Hot cook meal in the AWCs and also provide water supply to the Centres.</a:t>
            </a:r>
            <a:endParaRPr lang="en-IN" sz="2800" dirty="0">
              <a:solidFill>
                <a:srgbClr val="FFFF00"/>
              </a:solidFill>
              <a:latin typeface="Arial" pitchFamily="34" charset="0"/>
              <a:ea typeface="Calibri"/>
              <a:cs typeface="Arial" pitchFamily="34" charset="0"/>
            </a:endParaRPr>
          </a:p>
          <a:p>
            <a:endParaRPr lang="en-IN" dirty="0"/>
          </a:p>
        </p:txBody>
      </p:sp>
    </p:spTree>
    <p:extLst>
      <p:ext uri="{BB962C8B-B14F-4D97-AF65-F5344CB8AC3E}">
        <p14:creationId xmlns:p14="http://schemas.microsoft.com/office/powerpoint/2010/main" val="1867157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a:solidFill>
                  <a:srgbClr val="FFFF00"/>
                </a:solidFill>
                <a:latin typeface="Arial"/>
                <a:ea typeface="Calibri"/>
              </a:rPr>
              <a:t>Job to the Parents of Malnourished </a:t>
            </a:r>
            <a:r>
              <a:rPr lang="en-US" sz="3200" b="1" u="sng" dirty="0" smtClean="0">
                <a:solidFill>
                  <a:srgbClr val="FFFF00"/>
                </a:solidFill>
                <a:latin typeface="Arial"/>
                <a:ea typeface="Calibri"/>
              </a:rPr>
              <a:t>Children</a:t>
            </a:r>
            <a:endParaRPr lang="en-IN" sz="3200" u="sng" dirty="0">
              <a:solidFill>
                <a:srgbClr val="FFFF00"/>
              </a:solidFill>
            </a:endParaRPr>
          </a:p>
        </p:txBody>
      </p:sp>
      <p:sp>
        <p:nvSpPr>
          <p:cNvPr id="3" name="Content Placeholder 2"/>
          <p:cNvSpPr>
            <a:spLocks noGrp="1"/>
          </p:cNvSpPr>
          <p:nvPr>
            <p:ph idx="1"/>
          </p:nvPr>
        </p:nvSpPr>
        <p:spPr>
          <a:xfrm>
            <a:off x="457200" y="1600200"/>
            <a:ext cx="8229600" cy="4953000"/>
          </a:xfrm>
        </p:spPr>
        <p:txBody>
          <a:bodyPr>
            <a:noAutofit/>
          </a:bodyPr>
          <a:lstStyle/>
          <a:p>
            <a:r>
              <a:rPr lang="en-US" sz="1800" b="1" dirty="0" smtClean="0">
                <a:solidFill>
                  <a:srgbClr val="FFFF00"/>
                </a:solidFill>
                <a:latin typeface="Arial" pitchFamily="34" charset="0"/>
                <a:cs typeface="Arial" pitchFamily="34" charset="0"/>
              </a:rPr>
              <a:t>Location </a:t>
            </a:r>
            <a:r>
              <a:rPr lang="en-US" sz="1800" dirty="0" smtClean="0">
                <a:solidFill>
                  <a:srgbClr val="FFFF00"/>
                </a:solidFill>
                <a:latin typeface="Arial" pitchFamily="34" charset="0"/>
                <a:cs typeface="Arial" pitchFamily="34" charset="0"/>
              </a:rPr>
              <a:t>		: Tripura</a:t>
            </a:r>
          </a:p>
          <a:p>
            <a:pPr marL="0" indent="0">
              <a:buNone/>
            </a:pPr>
            <a:endParaRPr lang="en-US" sz="1800" dirty="0" smtClean="0">
              <a:solidFill>
                <a:srgbClr val="FFFF00"/>
              </a:solidFill>
              <a:latin typeface="Arial" pitchFamily="34" charset="0"/>
              <a:cs typeface="Arial" pitchFamily="34" charset="0"/>
            </a:endParaRPr>
          </a:p>
          <a:p>
            <a:r>
              <a:rPr lang="en-US" sz="1800" b="1" dirty="0" smtClean="0">
                <a:solidFill>
                  <a:srgbClr val="FFFF00"/>
                </a:solidFill>
                <a:latin typeface="Arial" pitchFamily="34" charset="0"/>
                <a:cs typeface="Arial" pitchFamily="34" charset="0"/>
              </a:rPr>
              <a:t>Objectives </a:t>
            </a:r>
            <a:r>
              <a:rPr lang="en-US" sz="1800" dirty="0" smtClean="0">
                <a:solidFill>
                  <a:srgbClr val="FFFF00"/>
                </a:solidFill>
                <a:latin typeface="Arial" pitchFamily="34" charset="0"/>
                <a:cs typeface="Arial" pitchFamily="34" charset="0"/>
              </a:rPr>
              <a:t>		: Extra income is provided to the families of 				  malnourished children to improve the </a:t>
            </a:r>
          </a:p>
          <a:p>
            <a:pPr marL="0" indent="0">
              <a:buNone/>
            </a:pPr>
            <a:r>
              <a:rPr lang="en-US" sz="1800" dirty="0">
                <a:solidFill>
                  <a:srgbClr val="FFFF00"/>
                </a:solidFill>
                <a:latin typeface="Arial" pitchFamily="34" charset="0"/>
                <a:cs typeface="Arial" pitchFamily="34" charset="0"/>
              </a:rPr>
              <a:t>	</a:t>
            </a:r>
            <a:r>
              <a:rPr lang="en-US" sz="1800" dirty="0" smtClean="0">
                <a:solidFill>
                  <a:srgbClr val="FFFF00"/>
                </a:solidFill>
                <a:latin typeface="Arial" pitchFamily="34" charset="0"/>
                <a:cs typeface="Arial" pitchFamily="34" charset="0"/>
              </a:rPr>
              <a:t>		  nutritional condition</a:t>
            </a:r>
          </a:p>
          <a:p>
            <a:r>
              <a:rPr lang="en-US" sz="1800" b="1" dirty="0" smtClean="0">
                <a:solidFill>
                  <a:srgbClr val="FFFF00"/>
                </a:solidFill>
                <a:latin typeface="Arial" pitchFamily="34" charset="0"/>
                <a:cs typeface="Arial" pitchFamily="34" charset="0"/>
              </a:rPr>
              <a:t>About the Practice </a:t>
            </a:r>
            <a:r>
              <a:rPr lang="en-US" sz="1800" dirty="0" smtClean="0">
                <a:solidFill>
                  <a:srgbClr val="FFFF00"/>
                </a:solidFill>
                <a:latin typeface="Arial" pitchFamily="34" charset="0"/>
                <a:cs typeface="Arial" pitchFamily="34" charset="0"/>
              </a:rPr>
              <a:t>	: </a:t>
            </a:r>
          </a:p>
          <a:p>
            <a:pPr marL="3143250" indent="-274638">
              <a:buFont typeface="Wingdings" pitchFamily="2" charset="2"/>
              <a:buChar char="§"/>
            </a:pPr>
            <a:r>
              <a:rPr lang="en-US" sz="1800" dirty="0" smtClean="0">
                <a:solidFill>
                  <a:srgbClr val="FFFF00"/>
                </a:solidFill>
                <a:latin typeface="Arial" pitchFamily="34" charset="0"/>
                <a:cs typeface="Arial" pitchFamily="34" charset="0"/>
              </a:rPr>
              <a:t> CDPOs </a:t>
            </a:r>
            <a:r>
              <a:rPr lang="en-US" sz="1800" dirty="0">
                <a:solidFill>
                  <a:srgbClr val="FFFF00"/>
                </a:solidFill>
                <a:latin typeface="Arial" pitchFamily="34" charset="0"/>
                <a:cs typeface="Arial" pitchFamily="34" charset="0"/>
              </a:rPr>
              <a:t>will send the list of malnourished </a:t>
            </a:r>
            <a:r>
              <a:rPr lang="en-US" sz="1800" dirty="0" smtClean="0">
                <a:solidFill>
                  <a:srgbClr val="FFFF00"/>
                </a:solidFill>
                <a:latin typeface="Arial" pitchFamily="34" charset="0"/>
                <a:cs typeface="Arial" pitchFamily="34" charset="0"/>
              </a:rPr>
              <a:t> children </a:t>
            </a:r>
            <a:r>
              <a:rPr lang="en-US" sz="1800" dirty="0">
                <a:solidFill>
                  <a:srgbClr val="FFFF00"/>
                </a:solidFill>
                <a:latin typeface="Arial" pitchFamily="34" charset="0"/>
                <a:cs typeface="Arial" pitchFamily="34" charset="0"/>
              </a:rPr>
              <a:t>to the BDOs on monthly basis </a:t>
            </a:r>
            <a:endParaRPr lang="en-US" sz="1800" dirty="0" smtClean="0">
              <a:solidFill>
                <a:srgbClr val="FFFF00"/>
              </a:solidFill>
              <a:latin typeface="Arial" pitchFamily="34" charset="0"/>
              <a:cs typeface="Arial" pitchFamily="34" charset="0"/>
            </a:endParaRPr>
          </a:p>
          <a:p>
            <a:pPr marL="2868612" indent="0">
              <a:buNone/>
            </a:pPr>
            <a:endParaRPr lang="en-US" sz="1800" dirty="0" smtClean="0">
              <a:solidFill>
                <a:srgbClr val="FFFF00"/>
              </a:solidFill>
              <a:latin typeface="Arial" pitchFamily="34" charset="0"/>
              <a:cs typeface="Arial" pitchFamily="34" charset="0"/>
            </a:endParaRPr>
          </a:p>
          <a:p>
            <a:pPr marL="3143250" indent="-274638">
              <a:buFont typeface="Wingdings" pitchFamily="2" charset="2"/>
              <a:buChar char="§"/>
            </a:pPr>
            <a:r>
              <a:rPr lang="en-US" sz="1800" dirty="0" smtClean="0">
                <a:solidFill>
                  <a:srgbClr val="FFFF00"/>
                </a:solidFill>
                <a:latin typeface="Arial" pitchFamily="34" charset="0"/>
                <a:cs typeface="Arial" pitchFamily="34" charset="0"/>
              </a:rPr>
              <a:t>The </a:t>
            </a:r>
            <a:r>
              <a:rPr lang="en-US" sz="1800" dirty="0">
                <a:solidFill>
                  <a:srgbClr val="FFFF00"/>
                </a:solidFill>
                <a:latin typeface="Arial" pitchFamily="34" charset="0"/>
                <a:cs typeface="Arial" pitchFamily="34" charset="0"/>
              </a:rPr>
              <a:t>BDOs will provide additional </a:t>
            </a:r>
            <a:r>
              <a:rPr lang="en-US" sz="1800" dirty="0" smtClean="0">
                <a:solidFill>
                  <a:srgbClr val="FFFF00"/>
                </a:solidFill>
                <a:latin typeface="Arial" pitchFamily="34" charset="0"/>
                <a:cs typeface="Arial" pitchFamily="34" charset="0"/>
              </a:rPr>
              <a:t> employment </a:t>
            </a:r>
            <a:r>
              <a:rPr lang="en-US" sz="1800" dirty="0">
                <a:solidFill>
                  <a:srgbClr val="FFFF00"/>
                </a:solidFill>
                <a:latin typeface="Arial" pitchFamily="34" charset="0"/>
                <a:cs typeface="Arial" pitchFamily="34" charset="0"/>
              </a:rPr>
              <a:t>and income generation avenues to such families under </a:t>
            </a:r>
            <a:r>
              <a:rPr lang="en-US" sz="1800" dirty="0" smtClean="0">
                <a:solidFill>
                  <a:srgbClr val="FFFF00"/>
                </a:solidFill>
                <a:latin typeface="Arial" pitchFamily="34" charset="0"/>
                <a:cs typeface="Arial" pitchFamily="34" charset="0"/>
              </a:rPr>
              <a:t>MGNREGA/PDF.</a:t>
            </a:r>
          </a:p>
          <a:p>
            <a:pPr marL="2868612" indent="0">
              <a:buNone/>
            </a:pPr>
            <a:endParaRPr lang="en-US" sz="1800" dirty="0" smtClean="0">
              <a:solidFill>
                <a:srgbClr val="FFFF00"/>
              </a:solidFill>
              <a:latin typeface="Arial" pitchFamily="34" charset="0"/>
              <a:cs typeface="Arial" pitchFamily="34" charset="0"/>
            </a:endParaRPr>
          </a:p>
          <a:p>
            <a:pPr marL="3143250" indent="-182563">
              <a:buFont typeface="Wingdings" pitchFamily="2" charset="2"/>
              <a:buChar char="§"/>
            </a:pPr>
            <a:r>
              <a:rPr lang="en-US" sz="1800" dirty="0" smtClean="0">
                <a:solidFill>
                  <a:srgbClr val="FFFF00"/>
                </a:solidFill>
                <a:latin typeface="Arial" pitchFamily="34" charset="0"/>
                <a:cs typeface="Arial" pitchFamily="34" charset="0"/>
              </a:rPr>
              <a:t>The </a:t>
            </a:r>
            <a:r>
              <a:rPr lang="en-US" sz="1800" dirty="0">
                <a:solidFill>
                  <a:srgbClr val="FFFF00"/>
                </a:solidFill>
                <a:latin typeface="Arial" pitchFamily="34" charset="0"/>
                <a:cs typeface="Arial" pitchFamily="34" charset="0"/>
              </a:rPr>
              <a:t>families get the necessary support and  </a:t>
            </a:r>
            <a:r>
              <a:rPr lang="en-US" sz="1800" dirty="0" smtClean="0">
                <a:solidFill>
                  <a:srgbClr val="FFFF00"/>
                </a:solidFill>
                <a:latin typeface="Arial" pitchFamily="34" charset="0"/>
                <a:cs typeface="Arial" pitchFamily="34" charset="0"/>
              </a:rPr>
              <a:t>provide </a:t>
            </a:r>
            <a:r>
              <a:rPr lang="en-US" sz="1800" dirty="0">
                <a:solidFill>
                  <a:srgbClr val="FFFF00"/>
                </a:solidFill>
                <a:latin typeface="Arial" pitchFamily="34" charset="0"/>
                <a:cs typeface="Arial" pitchFamily="34" charset="0"/>
              </a:rPr>
              <a:t>necessary nutrition to the malnourished children. </a:t>
            </a:r>
            <a:endParaRPr lang="en-IN" sz="1800" dirty="0">
              <a:solidFill>
                <a:srgbClr val="FFFF00"/>
              </a:solidFill>
              <a:latin typeface="Arial" pitchFamily="34" charset="0"/>
              <a:cs typeface="Arial" pitchFamily="34" charset="0"/>
            </a:endParaRPr>
          </a:p>
        </p:txBody>
      </p:sp>
      <p:pic>
        <p:nvPicPr>
          <p:cNvPr id="4" name="Picture 3" descr="portraits_of_india_15.jpg"/>
          <p:cNvPicPr/>
          <p:nvPr/>
        </p:nvPicPr>
        <p:blipFill>
          <a:blip r:embed="rId2" cstate="print">
            <a:duotone>
              <a:prstClr val="black"/>
              <a:srgbClr val="9BBB59">
                <a:tint val="45000"/>
                <a:satMod val="400000"/>
              </a:srgbClr>
            </a:duotone>
            <a:lum bright="20000"/>
            <a:extLst>
              <a:ext uri="{28A0092B-C50C-407E-A947-70E740481C1C}">
                <a14:useLocalDpi xmlns:a14="http://schemas.microsoft.com/office/drawing/2010/main" val="0"/>
              </a:ext>
            </a:extLst>
          </a:blip>
          <a:stretch>
            <a:fillRect/>
          </a:stretch>
        </p:blipFill>
        <p:spPr>
          <a:xfrm>
            <a:off x="7620000" y="914400"/>
            <a:ext cx="1219200" cy="1905000"/>
          </a:xfrm>
          <a:prstGeom prst="ellipse">
            <a:avLst/>
          </a:prstGeom>
          <a:ln>
            <a:noFill/>
          </a:ln>
          <a:effectLst>
            <a:softEdge rad="112500"/>
          </a:effectLst>
        </p:spPr>
      </p:pic>
    </p:spTree>
    <p:extLst>
      <p:ext uri="{BB962C8B-B14F-4D97-AF65-F5344CB8AC3E}">
        <p14:creationId xmlns:p14="http://schemas.microsoft.com/office/powerpoint/2010/main" val="2832541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a:solidFill>
                  <a:srgbClr val="FFFF00"/>
                </a:solidFill>
                <a:latin typeface="Arial"/>
                <a:ea typeface="Calibri"/>
              </a:rPr>
              <a:t>E-</a:t>
            </a:r>
            <a:r>
              <a:rPr lang="en-US" sz="2800" b="1" u="sng" dirty="0" err="1">
                <a:solidFill>
                  <a:srgbClr val="FFFF00"/>
                </a:solidFill>
                <a:latin typeface="Arial"/>
                <a:ea typeface="Calibri"/>
              </a:rPr>
              <a:t>Janani</a:t>
            </a:r>
            <a:r>
              <a:rPr lang="en-US" sz="2800" b="1" u="sng" dirty="0">
                <a:solidFill>
                  <a:srgbClr val="FFFF00"/>
                </a:solidFill>
                <a:latin typeface="Arial"/>
                <a:ea typeface="Calibri"/>
              </a:rPr>
              <a:t> for Individual Tracking for Nutritional </a:t>
            </a:r>
            <a:r>
              <a:rPr lang="en-US" sz="2800" b="1" u="sng" dirty="0" smtClean="0">
                <a:solidFill>
                  <a:srgbClr val="FFFF00"/>
                </a:solidFill>
                <a:latin typeface="Arial"/>
                <a:ea typeface="Calibri"/>
              </a:rPr>
              <a:t>Status</a:t>
            </a:r>
            <a:endParaRPr lang="en-IN" sz="2800" u="sng" dirty="0">
              <a:solidFill>
                <a:srgbClr val="FFFF00"/>
              </a:solidFill>
            </a:endParaRPr>
          </a:p>
        </p:txBody>
      </p:sp>
      <p:sp>
        <p:nvSpPr>
          <p:cNvPr id="3" name="Content Placeholder 2"/>
          <p:cNvSpPr>
            <a:spLocks noGrp="1"/>
          </p:cNvSpPr>
          <p:nvPr>
            <p:ph idx="1"/>
          </p:nvPr>
        </p:nvSpPr>
        <p:spPr/>
        <p:txBody>
          <a:bodyPr>
            <a:noAutofit/>
          </a:bodyPr>
          <a:lstStyle/>
          <a:p>
            <a:r>
              <a:rPr lang="en-US" sz="1600" b="1" dirty="0" smtClean="0">
                <a:solidFill>
                  <a:srgbClr val="FFFF00"/>
                </a:solidFill>
                <a:latin typeface="Arial" pitchFamily="34" charset="0"/>
                <a:cs typeface="Arial" pitchFamily="34" charset="0"/>
              </a:rPr>
              <a:t>Location </a:t>
            </a:r>
            <a:r>
              <a:rPr lang="en-US" sz="1600" dirty="0" smtClean="0">
                <a:solidFill>
                  <a:srgbClr val="FFFF00"/>
                </a:solidFill>
                <a:latin typeface="Arial" pitchFamily="34" charset="0"/>
                <a:cs typeface="Arial" pitchFamily="34" charset="0"/>
              </a:rPr>
              <a:t>		: Tripura</a:t>
            </a:r>
          </a:p>
          <a:p>
            <a:pPr marL="0" indent="0">
              <a:buNone/>
            </a:pPr>
            <a:endParaRPr lang="en-US" sz="1600" dirty="0" smtClean="0">
              <a:solidFill>
                <a:srgbClr val="FFFF00"/>
              </a:solidFill>
              <a:latin typeface="Arial" pitchFamily="34" charset="0"/>
              <a:cs typeface="Arial" pitchFamily="34" charset="0"/>
            </a:endParaRPr>
          </a:p>
          <a:p>
            <a:r>
              <a:rPr lang="en-US" sz="1600" b="1" dirty="0" smtClean="0">
                <a:solidFill>
                  <a:srgbClr val="FFFF00"/>
                </a:solidFill>
                <a:latin typeface="Arial" pitchFamily="34" charset="0"/>
                <a:cs typeface="Arial" pitchFamily="34" charset="0"/>
              </a:rPr>
              <a:t>Objective 	</a:t>
            </a:r>
            <a:r>
              <a:rPr lang="en-US" sz="1600" dirty="0" smtClean="0">
                <a:solidFill>
                  <a:srgbClr val="FFFF00"/>
                </a:solidFill>
                <a:latin typeface="Arial" pitchFamily="34" charset="0"/>
                <a:cs typeface="Arial" pitchFamily="34" charset="0"/>
              </a:rPr>
              <a:t>	: </a:t>
            </a:r>
            <a:r>
              <a:rPr lang="en-US" sz="1600" dirty="0">
                <a:solidFill>
                  <a:srgbClr val="FFFF00"/>
                </a:solidFill>
                <a:latin typeface="Arial" pitchFamily="34" charset="0"/>
                <a:cs typeface="Arial" pitchFamily="34" charset="0"/>
              </a:rPr>
              <a:t>E</a:t>
            </a:r>
            <a:r>
              <a:rPr lang="en-US" sz="1600" dirty="0" smtClean="0">
                <a:solidFill>
                  <a:srgbClr val="FFFF00"/>
                </a:solidFill>
                <a:latin typeface="Arial" pitchFamily="34" charset="0"/>
                <a:cs typeface="Arial" pitchFamily="34" charset="0"/>
              </a:rPr>
              <a:t>nsures </a:t>
            </a:r>
            <a:r>
              <a:rPr lang="en-US" sz="1600" dirty="0">
                <a:solidFill>
                  <a:srgbClr val="FFFF00"/>
                </a:solidFill>
                <a:latin typeface="Arial" pitchFamily="34" charset="0"/>
                <a:cs typeface="Arial" pitchFamily="34" charset="0"/>
              </a:rPr>
              <a:t>safe motherhood and child </a:t>
            </a:r>
            <a:r>
              <a:rPr lang="en-US" sz="1600" dirty="0" smtClean="0">
                <a:solidFill>
                  <a:srgbClr val="FFFF00"/>
                </a:solidFill>
                <a:latin typeface="Arial" pitchFamily="34" charset="0"/>
                <a:cs typeface="Arial" pitchFamily="34" charset="0"/>
              </a:rPr>
              <a:t>			</a:t>
            </a:r>
            <a:r>
              <a:rPr lang="en-US" sz="1600" dirty="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  	  nutrition </a:t>
            </a:r>
            <a:r>
              <a:rPr lang="en-US" sz="1600" dirty="0">
                <a:solidFill>
                  <a:srgbClr val="FFFF00"/>
                </a:solidFill>
                <a:latin typeface="Arial" pitchFamily="34" charset="0"/>
                <a:cs typeface="Arial" pitchFamily="34" charset="0"/>
              </a:rPr>
              <a:t>through surveillance</a:t>
            </a:r>
            <a:endParaRPr lang="en-US" sz="1600" dirty="0" smtClean="0">
              <a:solidFill>
                <a:srgbClr val="FFFF00"/>
              </a:solidFill>
              <a:latin typeface="Arial" pitchFamily="34" charset="0"/>
              <a:cs typeface="Arial" pitchFamily="34" charset="0"/>
            </a:endParaRPr>
          </a:p>
          <a:p>
            <a:r>
              <a:rPr lang="en-US" sz="1600" b="1" dirty="0" smtClean="0">
                <a:solidFill>
                  <a:srgbClr val="FFFF00"/>
                </a:solidFill>
                <a:latin typeface="Arial" pitchFamily="34" charset="0"/>
                <a:cs typeface="Arial" pitchFamily="34" charset="0"/>
              </a:rPr>
              <a:t>About the Practice </a:t>
            </a:r>
            <a:r>
              <a:rPr lang="en-US" sz="1600" dirty="0" smtClean="0">
                <a:solidFill>
                  <a:srgbClr val="FFFF00"/>
                </a:solidFill>
                <a:latin typeface="Arial" pitchFamily="34" charset="0"/>
                <a:cs typeface="Arial" pitchFamily="34" charset="0"/>
              </a:rPr>
              <a:t>: </a:t>
            </a:r>
          </a:p>
          <a:p>
            <a:pPr marL="2606675" indent="354013">
              <a:buFont typeface="Wingdings" pitchFamily="2" charset="2"/>
              <a:buChar char="§"/>
            </a:pPr>
            <a:r>
              <a:rPr lang="en-US" sz="1600" dirty="0" smtClean="0">
                <a:solidFill>
                  <a:srgbClr val="FFFF00"/>
                </a:solidFill>
                <a:latin typeface="Arial" pitchFamily="34" charset="0"/>
                <a:ea typeface="Calibri"/>
                <a:cs typeface="Arial" pitchFamily="34" charset="0"/>
              </a:rPr>
              <a:t>Tracking </a:t>
            </a:r>
            <a:r>
              <a:rPr lang="en-US" sz="1600" dirty="0">
                <a:solidFill>
                  <a:srgbClr val="FFFF00"/>
                </a:solidFill>
                <a:latin typeface="Arial" pitchFamily="34" charset="0"/>
                <a:ea typeface="Calibri"/>
                <a:cs typeface="Arial" pitchFamily="34" charset="0"/>
              </a:rPr>
              <a:t>of all mother and children and </a:t>
            </a:r>
            <a:r>
              <a:rPr lang="en-US" sz="1600" dirty="0" smtClean="0">
                <a:solidFill>
                  <a:srgbClr val="FFFF00"/>
                </a:solidFill>
                <a:latin typeface="Arial" pitchFamily="34" charset="0"/>
                <a:ea typeface="Calibri"/>
                <a:cs typeface="Arial" pitchFamily="34" charset="0"/>
              </a:rPr>
              <a:t>bringing </a:t>
            </a:r>
            <a:r>
              <a:rPr lang="en-US" sz="1600" dirty="0">
                <a:solidFill>
                  <a:srgbClr val="FFFF00"/>
                </a:solidFill>
                <a:latin typeface="Arial" pitchFamily="34" charset="0"/>
                <a:ea typeface="Calibri"/>
                <a:cs typeface="Arial" pitchFamily="34" charset="0"/>
              </a:rPr>
              <a:t>focus to </a:t>
            </a:r>
            <a:r>
              <a:rPr lang="en-US" sz="1600" dirty="0" smtClean="0">
                <a:solidFill>
                  <a:srgbClr val="FFFF00"/>
                </a:solidFill>
                <a:latin typeface="Arial" pitchFamily="34" charset="0"/>
                <a:ea typeface="Calibri"/>
                <a:cs typeface="Arial" pitchFamily="34" charset="0"/>
              </a:rPr>
              <a:t>	    those </a:t>
            </a:r>
            <a:r>
              <a:rPr lang="en-US" sz="1600" dirty="0">
                <a:solidFill>
                  <a:srgbClr val="FFFF00"/>
                </a:solidFill>
                <a:latin typeface="Arial" pitchFamily="34" charset="0"/>
                <a:ea typeface="Calibri"/>
                <a:cs typeface="Arial" pitchFamily="34" charset="0"/>
              </a:rPr>
              <a:t>who are at </a:t>
            </a:r>
            <a:r>
              <a:rPr lang="en-US" sz="1600" dirty="0" smtClean="0">
                <a:solidFill>
                  <a:srgbClr val="FFFF00"/>
                </a:solidFill>
                <a:latin typeface="Arial" pitchFamily="34" charset="0"/>
                <a:ea typeface="Calibri"/>
                <a:cs typeface="Arial" pitchFamily="34" charset="0"/>
              </a:rPr>
              <a:t>risk</a:t>
            </a:r>
          </a:p>
          <a:p>
            <a:pPr marL="2606675" indent="0">
              <a:buNone/>
            </a:pPr>
            <a:endParaRPr lang="en-US" sz="1600" dirty="0" smtClean="0">
              <a:solidFill>
                <a:srgbClr val="FFFF00"/>
              </a:solidFill>
              <a:latin typeface="Arial" pitchFamily="34" charset="0"/>
              <a:ea typeface="Calibri"/>
              <a:cs typeface="Arial" pitchFamily="34" charset="0"/>
            </a:endParaRPr>
          </a:p>
          <a:p>
            <a:pPr marL="2606675" indent="354013">
              <a:buFont typeface="Wingdings" pitchFamily="2" charset="2"/>
              <a:buChar char="§"/>
            </a:pPr>
            <a:r>
              <a:rPr lang="en-US" sz="1600" dirty="0" smtClean="0">
                <a:solidFill>
                  <a:srgbClr val="FFFF00"/>
                </a:solidFill>
                <a:latin typeface="Arial" pitchFamily="34" charset="0"/>
                <a:ea typeface="Calibri"/>
                <a:cs typeface="Arial" pitchFamily="34" charset="0"/>
              </a:rPr>
              <a:t>From </a:t>
            </a:r>
            <a:r>
              <a:rPr lang="en-US" sz="1600" dirty="0">
                <a:solidFill>
                  <a:srgbClr val="FFFF00"/>
                </a:solidFill>
                <a:latin typeface="Arial" pitchFamily="34" charset="0"/>
                <a:ea typeface="Calibri"/>
                <a:cs typeface="Arial" pitchFamily="34" charset="0"/>
              </a:rPr>
              <a:t>inception to delivery 110 data </a:t>
            </a:r>
            <a:r>
              <a:rPr lang="en-US" sz="1600" dirty="0" smtClean="0">
                <a:solidFill>
                  <a:srgbClr val="FFFF00"/>
                </a:solidFill>
                <a:latin typeface="Arial" pitchFamily="34" charset="0"/>
                <a:ea typeface="Calibri"/>
                <a:cs typeface="Arial" pitchFamily="34" charset="0"/>
              </a:rPr>
              <a:t>fields are </a:t>
            </a:r>
            <a:r>
              <a:rPr lang="en-US" sz="1600" dirty="0">
                <a:solidFill>
                  <a:srgbClr val="FFFF00"/>
                </a:solidFill>
                <a:latin typeface="Arial" pitchFamily="34" charset="0"/>
                <a:ea typeface="Calibri"/>
                <a:cs typeface="Arial" pitchFamily="34" charset="0"/>
              </a:rPr>
              <a:t>collected </a:t>
            </a:r>
            <a:r>
              <a:rPr lang="en-US" sz="1600" dirty="0" smtClean="0">
                <a:solidFill>
                  <a:srgbClr val="FFFF00"/>
                </a:solidFill>
                <a:latin typeface="Arial" pitchFamily="34" charset="0"/>
                <a:ea typeface="Calibri"/>
                <a:cs typeface="Arial" pitchFamily="34" charset="0"/>
              </a:rPr>
              <a:t>	    form </a:t>
            </a:r>
            <a:r>
              <a:rPr lang="en-US" sz="1600" dirty="0">
                <a:solidFill>
                  <a:srgbClr val="FFFF00"/>
                </a:solidFill>
                <a:latin typeface="Arial" pitchFamily="34" charset="0"/>
                <a:ea typeface="Calibri"/>
                <a:cs typeface="Arial" pitchFamily="34" charset="0"/>
              </a:rPr>
              <a:t>a mother over a </a:t>
            </a:r>
            <a:r>
              <a:rPr lang="en-US" sz="1600" dirty="0" smtClean="0">
                <a:solidFill>
                  <a:srgbClr val="FFFF00"/>
                </a:solidFill>
                <a:latin typeface="Arial" pitchFamily="34" charset="0"/>
                <a:ea typeface="Calibri"/>
                <a:cs typeface="Arial" pitchFamily="34" charset="0"/>
              </a:rPr>
              <a:t>period </a:t>
            </a:r>
            <a:r>
              <a:rPr lang="en-US" sz="1600" dirty="0">
                <a:solidFill>
                  <a:srgbClr val="FFFF00"/>
                </a:solidFill>
                <a:latin typeface="Arial" pitchFamily="34" charset="0"/>
                <a:ea typeface="Calibri"/>
                <a:cs typeface="Arial" pitchFamily="34" charset="0"/>
              </a:rPr>
              <a:t>of one </a:t>
            </a:r>
            <a:r>
              <a:rPr lang="en-US" sz="1600" dirty="0" smtClean="0">
                <a:solidFill>
                  <a:srgbClr val="FFFF00"/>
                </a:solidFill>
                <a:latin typeface="Arial" pitchFamily="34" charset="0"/>
                <a:ea typeface="Calibri"/>
                <a:cs typeface="Arial" pitchFamily="34" charset="0"/>
              </a:rPr>
              <a:t>year.</a:t>
            </a:r>
          </a:p>
          <a:p>
            <a:pPr marL="2606675" indent="0">
              <a:buNone/>
            </a:pPr>
            <a:endParaRPr lang="en-US" sz="1600" dirty="0" smtClean="0">
              <a:solidFill>
                <a:srgbClr val="FFFF00"/>
              </a:solidFill>
              <a:latin typeface="Arial" pitchFamily="34" charset="0"/>
              <a:ea typeface="Calibri"/>
              <a:cs typeface="Arial" pitchFamily="34" charset="0"/>
            </a:endParaRPr>
          </a:p>
          <a:p>
            <a:pPr marL="2606675" indent="354013">
              <a:buFont typeface="Wingdings" pitchFamily="2" charset="2"/>
              <a:buChar char="§"/>
            </a:pPr>
            <a:r>
              <a:rPr lang="en-US" sz="1600" dirty="0" smtClean="0">
                <a:solidFill>
                  <a:srgbClr val="FFFF00"/>
                </a:solidFill>
                <a:latin typeface="Arial" pitchFamily="34" charset="0"/>
                <a:cs typeface="Arial" pitchFamily="34" charset="0"/>
              </a:rPr>
              <a:t>Data </a:t>
            </a:r>
            <a:r>
              <a:rPr lang="en-US" sz="1600" dirty="0">
                <a:solidFill>
                  <a:srgbClr val="FFFF00"/>
                </a:solidFill>
                <a:latin typeface="Arial" pitchFamily="34" charset="0"/>
                <a:cs typeface="Arial" pitchFamily="34" charset="0"/>
              </a:rPr>
              <a:t>transmission is done by using mobile </a:t>
            </a:r>
            <a:r>
              <a:rPr lang="en-US" sz="1600" dirty="0" smtClean="0">
                <a:solidFill>
                  <a:srgbClr val="FFFF00"/>
                </a:solidFill>
                <a:latin typeface="Arial" pitchFamily="34" charset="0"/>
                <a:cs typeface="Arial" pitchFamily="34" charset="0"/>
              </a:rPr>
              <a:t>telephone.</a:t>
            </a:r>
          </a:p>
          <a:p>
            <a:pPr marL="2606675" indent="354013">
              <a:buFont typeface="Wingdings" pitchFamily="2" charset="2"/>
              <a:buChar char="§"/>
            </a:pPr>
            <a:endParaRPr lang="en-US" sz="1600" dirty="0" smtClean="0">
              <a:solidFill>
                <a:srgbClr val="FFFF00"/>
              </a:solidFill>
              <a:latin typeface="Arial" pitchFamily="34" charset="0"/>
              <a:cs typeface="Arial" pitchFamily="34" charset="0"/>
            </a:endParaRPr>
          </a:p>
          <a:p>
            <a:pPr marL="2606675" indent="0">
              <a:buNone/>
            </a:pPr>
            <a:endParaRPr lang="en-US" sz="1600" dirty="0" smtClean="0">
              <a:solidFill>
                <a:srgbClr val="FFFF00"/>
              </a:solidFill>
              <a:latin typeface="Arial" pitchFamily="34" charset="0"/>
              <a:cs typeface="Arial" pitchFamily="34" charset="0"/>
            </a:endParaRPr>
          </a:p>
          <a:p>
            <a:r>
              <a:rPr lang="en-US" sz="1600" b="1" dirty="0" smtClean="0">
                <a:solidFill>
                  <a:srgbClr val="FFFF00"/>
                </a:solidFill>
                <a:latin typeface="Arial" pitchFamily="34" charset="0"/>
                <a:cs typeface="Arial" pitchFamily="34" charset="0"/>
              </a:rPr>
              <a:t>Outcome </a:t>
            </a:r>
            <a:r>
              <a:rPr lang="en-US" sz="1600" dirty="0" smtClean="0">
                <a:solidFill>
                  <a:srgbClr val="FFFF00"/>
                </a:solidFill>
                <a:latin typeface="Arial" pitchFamily="34" charset="0"/>
                <a:cs typeface="Arial" pitchFamily="34" charset="0"/>
              </a:rPr>
              <a:t>		: </a:t>
            </a:r>
            <a:r>
              <a:rPr lang="en-US" sz="1600" dirty="0">
                <a:solidFill>
                  <a:srgbClr val="FFFF00"/>
                </a:solidFill>
                <a:latin typeface="Arial" pitchFamily="34" charset="0"/>
                <a:cs typeface="Arial" pitchFamily="34" charset="0"/>
              </a:rPr>
              <a:t>C</a:t>
            </a:r>
            <a:r>
              <a:rPr lang="en-US" sz="1600" dirty="0" smtClean="0">
                <a:solidFill>
                  <a:srgbClr val="FFFF00"/>
                </a:solidFill>
                <a:latin typeface="Arial" pitchFamily="34" charset="0"/>
                <a:cs typeface="Arial" pitchFamily="34" charset="0"/>
              </a:rPr>
              <a:t>hild </a:t>
            </a:r>
            <a:r>
              <a:rPr lang="en-US" sz="1600" dirty="0">
                <a:solidFill>
                  <a:srgbClr val="FFFF00"/>
                </a:solidFill>
                <a:latin typeface="Arial" pitchFamily="34" charset="0"/>
                <a:cs typeface="Arial" pitchFamily="34" charset="0"/>
              </a:rPr>
              <a:t>tracking from birth to five years </a:t>
            </a:r>
            <a:r>
              <a:rPr lang="en-US" sz="1600" dirty="0" smtClean="0">
                <a:solidFill>
                  <a:srgbClr val="FFFF00"/>
                </a:solidFill>
                <a:latin typeface="Arial" pitchFamily="34" charset="0"/>
                <a:cs typeface="Arial" pitchFamily="34" charset="0"/>
              </a:rPr>
              <a:t>(</a:t>
            </a:r>
            <a:r>
              <a:rPr lang="en-US" sz="1600" dirty="0">
                <a:solidFill>
                  <a:srgbClr val="FFFF00"/>
                </a:solidFill>
                <a:latin typeface="Arial" pitchFamily="34" charset="0"/>
                <a:cs typeface="Arial" pitchFamily="34" charset="0"/>
              </a:rPr>
              <a:t>Birth, </a:t>
            </a:r>
            <a:r>
              <a:rPr lang="en-US" sz="1600" dirty="0" smtClean="0">
                <a:solidFill>
                  <a:srgbClr val="FFFF00"/>
                </a:solidFill>
                <a:latin typeface="Arial" pitchFamily="34" charset="0"/>
                <a:cs typeface="Arial" pitchFamily="34" charset="0"/>
              </a:rPr>
              <a:t>Registration</a:t>
            </a:r>
            <a:r>
              <a:rPr lang="en-US" sz="1600" dirty="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			immunization </a:t>
            </a:r>
            <a:r>
              <a:rPr lang="en-US" sz="1600" dirty="0">
                <a:solidFill>
                  <a:srgbClr val="FFFF00"/>
                </a:solidFill>
                <a:latin typeface="Arial" pitchFamily="34" charset="0"/>
                <a:cs typeface="Arial" pitchFamily="34" charset="0"/>
              </a:rPr>
              <a:t>and </a:t>
            </a:r>
            <a:r>
              <a:rPr lang="en-US" sz="1600" dirty="0" smtClean="0">
                <a:solidFill>
                  <a:srgbClr val="FFFF00"/>
                </a:solidFill>
                <a:latin typeface="Arial" pitchFamily="34" charset="0"/>
                <a:cs typeface="Arial" pitchFamily="34" charset="0"/>
              </a:rPr>
              <a:t>Growth monitoring)</a:t>
            </a:r>
            <a:endParaRPr lang="en-IN" sz="1600" dirty="0">
              <a:solidFill>
                <a:srgbClr val="FFFF0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165244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78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sz="3100" smtClean="0">
                <a:solidFill>
                  <a:srgbClr val="FFFF00"/>
                </a:solidFill>
                <a:latin typeface="Arial" pitchFamily="34" charset="0"/>
                <a:cs typeface="Arial" pitchFamily="34" charset="0"/>
              </a:rPr>
              <a:t>Food Diversification </a:t>
            </a:r>
            <a:r>
              <a:rPr lang="en-US" sz="3100" dirty="0" smtClean="0">
                <a:solidFill>
                  <a:srgbClr val="FFFF00"/>
                </a:solidFill>
                <a:latin typeface="Arial" pitchFamily="34" charset="0"/>
                <a:cs typeface="Arial" pitchFamily="34" charset="0"/>
              </a:rPr>
              <a:t>Project to Improve SN Under ICDS</a:t>
            </a:r>
            <a:endParaRPr lang="en-IN"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5410200"/>
          </a:xfrm>
        </p:spPr>
        <p:txBody>
          <a:bodyPr>
            <a:noAutofit/>
          </a:bodyPr>
          <a:lstStyle/>
          <a:p>
            <a:r>
              <a:rPr lang="en-US" sz="1400" b="1" dirty="0" smtClean="0">
                <a:solidFill>
                  <a:srgbClr val="FFFF00"/>
                </a:solidFill>
                <a:latin typeface="Arial" pitchFamily="34" charset="0"/>
                <a:cs typeface="Arial" pitchFamily="34" charset="0"/>
              </a:rPr>
              <a:t>Location       </a:t>
            </a:r>
            <a:r>
              <a:rPr lang="en-US" sz="1400" dirty="0" smtClean="0">
                <a:solidFill>
                  <a:srgbClr val="FFFF00"/>
                </a:solidFill>
                <a:latin typeface="Arial" pitchFamily="34" charset="0"/>
                <a:cs typeface="Arial" pitchFamily="34" charset="0"/>
              </a:rPr>
              <a:t>  		: </a:t>
            </a:r>
            <a:r>
              <a:rPr lang="en-US" sz="1400" dirty="0" err="1" smtClean="0">
                <a:solidFill>
                  <a:srgbClr val="FFFF00"/>
                </a:solidFill>
                <a:latin typeface="Arial" pitchFamily="34" charset="0"/>
                <a:cs typeface="Arial" pitchFamily="34" charset="0"/>
              </a:rPr>
              <a:t>Nandurbar</a:t>
            </a:r>
            <a:r>
              <a:rPr lang="en-US" sz="1400" dirty="0" smtClean="0">
                <a:solidFill>
                  <a:srgbClr val="FFFF00"/>
                </a:solidFill>
                <a:latin typeface="Arial" pitchFamily="34" charset="0"/>
                <a:cs typeface="Arial" pitchFamily="34" charset="0"/>
              </a:rPr>
              <a:t> District of Maharashtra</a:t>
            </a:r>
          </a:p>
          <a:p>
            <a:pPr marL="0" indent="0">
              <a:buNone/>
            </a:pPr>
            <a:endParaRPr lang="en-US" sz="1400" dirty="0" smtClean="0">
              <a:solidFill>
                <a:srgbClr val="FFFF00"/>
              </a:solidFill>
              <a:latin typeface="Arial" pitchFamily="34" charset="0"/>
              <a:cs typeface="Arial" pitchFamily="34" charset="0"/>
            </a:endParaRPr>
          </a:p>
          <a:p>
            <a:pPr marL="263525" indent="-263525"/>
            <a:r>
              <a:rPr lang="en-US" sz="1400" b="1" dirty="0" smtClean="0">
                <a:solidFill>
                  <a:srgbClr val="FFFF00"/>
                </a:solidFill>
                <a:latin typeface="Arial" pitchFamily="34" charset="0"/>
                <a:cs typeface="Arial" pitchFamily="34" charset="0"/>
              </a:rPr>
              <a:t>Practice Partners 		: </a:t>
            </a:r>
          </a:p>
          <a:p>
            <a:pPr marL="3143250" indent="-274638">
              <a:buFont typeface="Wingdings" pitchFamily="2" charset="2"/>
              <a:buChar char="§"/>
            </a:pPr>
            <a:r>
              <a:rPr lang="en-US" sz="1400" dirty="0" smtClean="0">
                <a:solidFill>
                  <a:srgbClr val="FFFF00"/>
                </a:solidFill>
                <a:latin typeface="Arial" pitchFamily="34" charset="0"/>
                <a:cs typeface="Arial" pitchFamily="34" charset="0"/>
              </a:rPr>
              <a:t>Government </a:t>
            </a:r>
          </a:p>
          <a:p>
            <a:pPr marL="2868612" indent="0">
              <a:buNone/>
            </a:pPr>
            <a:endParaRPr lang="en-US" sz="1400" dirty="0" smtClean="0">
              <a:solidFill>
                <a:srgbClr val="FFFF00"/>
              </a:solidFill>
              <a:latin typeface="Arial" pitchFamily="34" charset="0"/>
              <a:cs typeface="Arial" pitchFamily="34" charset="0"/>
            </a:endParaRPr>
          </a:p>
          <a:p>
            <a:pPr marL="3143250" indent="-274638">
              <a:buFont typeface="Wingdings" pitchFamily="2" charset="2"/>
              <a:buChar char="§"/>
            </a:pPr>
            <a:r>
              <a:rPr lang="en-US" sz="1400" dirty="0" err="1" smtClean="0">
                <a:solidFill>
                  <a:srgbClr val="FFFF00"/>
                </a:solidFill>
                <a:latin typeface="Arial" pitchFamily="34" charset="0"/>
                <a:cs typeface="Arial" pitchFamily="34" charset="0"/>
              </a:rPr>
              <a:t>Taj</a:t>
            </a:r>
            <a:r>
              <a:rPr lang="en-US" sz="1400" dirty="0" smtClean="0">
                <a:solidFill>
                  <a:srgbClr val="FFFF00"/>
                </a:solidFill>
                <a:latin typeface="Arial" pitchFamily="34" charset="0"/>
                <a:cs typeface="Arial" pitchFamily="34" charset="0"/>
              </a:rPr>
              <a:t> </a:t>
            </a:r>
            <a:r>
              <a:rPr lang="en-US" sz="1400" dirty="0">
                <a:solidFill>
                  <a:srgbClr val="FFFF00"/>
                </a:solidFill>
                <a:latin typeface="Arial" pitchFamily="34" charset="0"/>
                <a:cs typeface="Arial" pitchFamily="34" charset="0"/>
              </a:rPr>
              <a:t>Group of Hotels, </a:t>
            </a:r>
            <a:endParaRPr lang="en-US" sz="1400" dirty="0" smtClean="0">
              <a:solidFill>
                <a:srgbClr val="FFFF00"/>
              </a:solidFill>
              <a:latin typeface="Arial" pitchFamily="34" charset="0"/>
              <a:cs typeface="Arial" pitchFamily="34" charset="0"/>
            </a:endParaRPr>
          </a:p>
          <a:p>
            <a:pPr marL="2868612" indent="0">
              <a:buNone/>
            </a:pPr>
            <a:endParaRPr lang="en-US" sz="1400" dirty="0" smtClean="0">
              <a:solidFill>
                <a:srgbClr val="FFFF00"/>
              </a:solidFill>
              <a:latin typeface="Arial" pitchFamily="34" charset="0"/>
              <a:cs typeface="Arial" pitchFamily="34" charset="0"/>
            </a:endParaRPr>
          </a:p>
          <a:p>
            <a:pPr marL="3143250" indent="-274638">
              <a:buFont typeface="Wingdings" pitchFamily="2" charset="2"/>
              <a:buChar char="§"/>
            </a:pPr>
            <a:r>
              <a:rPr lang="en-US" sz="1400" dirty="0" smtClean="0">
                <a:solidFill>
                  <a:srgbClr val="FFFF00"/>
                </a:solidFill>
                <a:latin typeface="Arial" pitchFamily="34" charset="0"/>
                <a:cs typeface="Arial" pitchFamily="34" charset="0"/>
              </a:rPr>
              <a:t>Institute </a:t>
            </a:r>
            <a:r>
              <a:rPr lang="en-US" sz="1400" dirty="0">
                <a:solidFill>
                  <a:srgbClr val="FFFF00"/>
                </a:solidFill>
                <a:latin typeface="Arial" pitchFamily="34" charset="0"/>
                <a:cs typeface="Arial" pitchFamily="34" charset="0"/>
              </a:rPr>
              <a:t>of Hostel Management </a:t>
            </a:r>
            <a:r>
              <a:rPr lang="en-US" sz="1400" dirty="0" smtClean="0">
                <a:solidFill>
                  <a:srgbClr val="FFFF00"/>
                </a:solidFill>
                <a:latin typeface="Arial" pitchFamily="34" charset="0"/>
                <a:cs typeface="Arial" pitchFamily="34" charset="0"/>
              </a:rPr>
              <a:t>,(Aurangabad)</a:t>
            </a:r>
          </a:p>
          <a:p>
            <a:pPr marL="2868612" indent="0">
              <a:buNone/>
            </a:pPr>
            <a:endParaRPr lang="en-US" sz="1400" dirty="0" smtClean="0">
              <a:solidFill>
                <a:srgbClr val="FFFF00"/>
              </a:solidFill>
              <a:latin typeface="Arial" pitchFamily="34" charset="0"/>
              <a:cs typeface="Arial" pitchFamily="34" charset="0"/>
            </a:endParaRPr>
          </a:p>
          <a:p>
            <a:pPr marL="3143250" indent="-274638">
              <a:buFont typeface="Wingdings" pitchFamily="2" charset="2"/>
              <a:buChar char="§"/>
            </a:pPr>
            <a:r>
              <a:rPr lang="en-US" sz="1400" dirty="0" smtClean="0">
                <a:solidFill>
                  <a:srgbClr val="FFFF00"/>
                </a:solidFill>
                <a:latin typeface="Arial" pitchFamily="34" charset="0"/>
                <a:cs typeface="Arial" pitchFamily="34" charset="0"/>
              </a:rPr>
              <a:t>NGO(</a:t>
            </a:r>
            <a:r>
              <a:rPr lang="en-US" sz="1400" dirty="0" err="1" smtClean="0">
                <a:solidFill>
                  <a:srgbClr val="FFFF00"/>
                </a:solidFill>
                <a:latin typeface="Arial" pitchFamily="34" charset="0"/>
                <a:cs typeface="Arial" pitchFamily="34" charset="0"/>
              </a:rPr>
              <a:t>Sriram</a:t>
            </a:r>
            <a:r>
              <a:rPr lang="en-US" sz="1400" dirty="0" smtClean="0">
                <a:solidFill>
                  <a:srgbClr val="FFFF00"/>
                </a:solidFill>
                <a:latin typeface="Arial" pitchFamily="34" charset="0"/>
                <a:cs typeface="Arial" pitchFamily="34" charset="0"/>
              </a:rPr>
              <a:t> </a:t>
            </a:r>
            <a:r>
              <a:rPr lang="en-US" sz="1400" dirty="0" err="1">
                <a:solidFill>
                  <a:srgbClr val="FFFF00"/>
                </a:solidFill>
                <a:latin typeface="Arial" pitchFamily="34" charset="0"/>
                <a:cs typeface="Arial" pitchFamily="34" charset="0"/>
              </a:rPr>
              <a:t>Ahirrao</a:t>
            </a:r>
            <a:r>
              <a:rPr lang="en-US" sz="1400" dirty="0">
                <a:solidFill>
                  <a:srgbClr val="FFFF00"/>
                </a:solidFill>
                <a:latin typeface="Arial" pitchFamily="34" charset="0"/>
                <a:cs typeface="Arial" pitchFamily="34" charset="0"/>
              </a:rPr>
              <a:t> Memorial Trust).</a:t>
            </a:r>
            <a:endParaRPr lang="en-IN" sz="1400" dirty="0">
              <a:solidFill>
                <a:srgbClr val="FFFF00"/>
              </a:solidFill>
              <a:latin typeface="Arial" pitchFamily="34" charset="0"/>
              <a:cs typeface="Arial" pitchFamily="34" charset="0"/>
            </a:endParaRPr>
          </a:p>
          <a:p>
            <a:pPr marL="0" indent="0">
              <a:buNone/>
            </a:pPr>
            <a:endParaRPr lang="en-US" sz="1400" dirty="0" smtClean="0">
              <a:solidFill>
                <a:srgbClr val="FFFF00"/>
              </a:solidFill>
              <a:latin typeface="Arial" pitchFamily="34" charset="0"/>
              <a:cs typeface="Arial" pitchFamily="34" charset="0"/>
            </a:endParaRPr>
          </a:p>
          <a:p>
            <a:r>
              <a:rPr lang="en-US" sz="1400" b="1" dirty="0" smtClean="0">
                <a:solidFill>
                  <a:srgbClr val="FFFF00"/>
                </a:solidFill>
                <a:latin typeface="Arial" pitchFamily="34" charset="0"/>
                <a:cs typeface="Arial" pitchFamily="34" charset="0"/>
              </a:rPr>
              <a:t>Objectives     </a:t>
            </a:r>
            <a:r>
              <a:rPr lang="en-US" sz="1400" dirty="0" smtClean="0">
                <a:solidFill>
                  <a:srgbClr val="FFFF00"/>
                </a:solidFill>
                <a:latin typeface="Arial" pitchFamily="34" charset="0"/>
                <a:cs typeface="Arial" pitchFamily="34" charset="0"/>
              </a:rPr>
              <a:t>   	                : </a:t>
            </a:r>
          </a:p>
          <a:p>
            <a:pPr marL="3143250" indent="-274638">
              <a:buFont typeface="Wingdings" pitchFamily="2" charset="2"/>
              <a:buChar char="§"/>
            </a:pPr>
            <a:r>
              <a:rPr lang="en-IN" sz="1400" dirty="0" smtClean="0">
                <a:solidFill>
                  <a:srgbClr val="FFFF00"/>
                </a:solidFill>
                <a:latin typeface="Arial" pitchFamily="34" charset="0"/>
                <a:cs typeface="Arial" pitchFamily="34" charset="0"/>
              </a:rPr>
              <a:t>Making </a:t>
            </a:r>
            <a:r>
              <a:rPr lang="en-IN" sz="1400" dirty="0">
                <a:solidFill>
                  <a:srgbClr val="FFFF00"/>
                </a:solidFill>
                <a:latin typeface="Arial" pitchFamily="34" charset="0"/>
                <a:cs typeface="Arial" pitchFamily="34" charset="0"/>
              </a:rPr>
              <a:t>available diverse nutrition </a:t>
            </a:r>
            <a:r>
              <a:rPr lang="en-IN" sz="1400" dirty="0" smtClean="0">
                <a:solidFill>
                  <a:srgbClr val="FFFF00"/>
                </a:solidFill>
                <a:latin typeface="Arial" pitchFamily="34" charset="0"/>
                <a:cs typeface="Arial" pitchFamily="34" charset="0"/>
              </a:rPr>
              <a:t>recipes using local ingredients </a:t>
            </a:r>
            <a:r>
              <a:rPr lang="en-IN" sz="1400" dirty="0">
                <a:solidFill>
                  <a:srgbClr val="FFFF00"/>
                </a:solidFill>
                <a:latin typeface="Arial" pitchFamily="34" charset="0"/>
                <a:cs typeface="Arial" pitchFamily="34" charset="0"/>
              </a:rPr>
              <a:t>within current costs at </a:t>
            </a:r>
            <a:r>
              <a:rPr lang="en-IN" sz="1400" dirty="0" smtClean="0">
                <a:solidFill>
                  <a:srgbClr val="FFFF00"/>
                </a:solidFill>
                <a:latin typeface="Arial" pitchFamily="34" charset="0"/>
                <a:cs typeface="Arial" pitchFamily="34" charset="0"/>
              </a:rPr>
              <a:t>the AWCs.</a:t>
            </a:r>
          </a:p>
          <a:p>
            <a:pPr marL="2868612" indent="0">
              <a:buNone/>
            </a:pPr>
            <a:endParaRPr lang="en-IN" sz="1400" dirty="0">
              <a:solidFill>
                <a:srgbClr val="FFFF00"/>
              </a:solidFill>
              <a:latin typeface="Arial" pitchFamily="34" charset="0"/>
              <a:cs typeface="Arial" pitchFamily="34" charset="0"/>
            </a:endParaRPr>
          </a:p>
          <a:p>
            <a:pPr marL="3143250" indent="-274638">
              <a:buFont typeface="Wingdings" pitchFamily="2" charset="2"/>
              <a:buChar char="§"/>
            </a:pPr>
            <a:r>
              <a:rPr lang="en-IN" sz="1400" dirty="0" smtClean="0">
                <a:solidFill>
                  <a:srgbClr val="FFFF00"/>
                </a:solidFill>
                <a:latin typeface="Arial" pitchFamily="34" charset="0"/>
                <a:cs typeface="Arial" pitchFamily="34" charset="0"/>
              </a:rPr>
              <a:t>Improves </a:t>
            </a:r>
            <a:r>
              <a:rPr lang="en-IN" sz="1400" dirty="0">
                <a:solidFill>
                  <a:srgbClr val="FFFF00"/>
                </a:solidFill>
                <a:latin typeface="Arial" pitchFamily="34" charset="0"/>
                <a:cs typeface="Arial" pitchFamily="34" charset="0"/>
              </a:rPr>
              <a:t>quality, hygiene, </a:t>
            </a:r>
            <a:r>
              <a:rPr lang="en-IN" sz="1400" dirty="0" smtClean="0">
                <a:solidFill>
                  <a:srgbClr val="FFFF00"/>
                </a:solidFill>
                <a:latin typeface="Arial" pitchFamily="34" charset="0"/>
                <a:cs typeface="Arial" pitchFamily="34" charset="0"/>
              </a:rPr>
              <a:t>palatability by enhancing the capacity of SHGs</a:t>
            </a:r>
          </a:p>
          <a:p>
            <a:pPr marL="2868612" indent="0">
              <a:buNone/>
            </a:pPr>
            <a:endParaRPr lang="en-IN" sz="1400" dirty="0" smtClean="0">
              <a:solidFill>
                <a:srgbClr val="FFFF00"/>
              </a:solidFill>
              <a:latin typeface="Arial" pitchFamily="34" charset="0"/>
              <a:cs typeface="Arial" pitchFamily="34" charset="0"/>
            </a:endParaRPr>
          </a:p>
          <a:p>
            <a:pPr marL="3143250" indent="-274638">
              <a:buFont typeface="Wingdings" pitchFamily="2" charset="2"/>
              <a:buChar char="§"/>
            </a:pPr>
            <a:r>
              <a:rPr lang="en-IN" sz="1400" dirty="0" smtClean="0">
                <a:solidFill>
                  <a:srgbClr val="FFFF00"/>
                </a:solidFill>
                <a:latin typeface="Arial" pitchFamily="34" charset="0"/>
                <a:cs typeface="Arial" pitchFamily="34" charset="0"/>
              </a:rPr>
              <a:t>Promoting </a:t>
            </a:r>
            <a:r>
              <a:rPr lang="en-IN" sz="1400" dirty="0">
                <a:solidFill>
                  <a:srgbClr val="FFFF00"/>
                </a:solidFill>
                <a:latin typeface="Arial" pitchFamily="34" charset="0"/>
                <a:cs typeface="Arial" pitchFamily="34" charset="0"/>
              </a:rPr>
              <a:t>good nutritional practices </a:t>
            </a:r>
            <a:r>
              <a:rPr lang="en-IN" sz="1400" dirty="0" smtClean="0">
                <a:solidFill>
                  <a:srgbClr val="FFFF00"/>
                </a:solidFill>
                <a:latin typeface="Arial" pitchFamily="34" charset="0"/>
                <a:cs typeface="Arial" pitchFamily="34" charset="0"/>
              </a:rPr>
              <a:t>amongst mothers by training them on methods of cooking</a:t>
            </a:r>
          </a:p>
          <a:p>
            <a:pPr marL="2606675" indent="0">
              <a:buNone/>
            </a:pPr>
            <a:endParaRPr lang="en-US" sz="1400" dirty="0">
              <a:solidFill>
                <a:srgbClr val="FFFF0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897" y="990599"/>
            <a:ext cx="2084696"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063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l"/>
            <a:r>
              <a:rPr lang="en-US" sz="2400" b="1" dirty="0" err="1" smtClean="0">
                <a:solidFill>
                  <a:srgbClr val="FFFF00"/>
                </a:solidFill>
                <a:latin typeface="Arial" pitchFamily="34" charset="0"/>
                <a:cs typeface="Arial" pitchFamily="34" charset="0"/>
              </a:rPr>
              <a:t>Contd</a:t>
            </a:r>
            <a:r>
              <a:rPr lang="en-US" sz="2400" b="1" dirty="0" smtClean="0">
                <a:solidFill>
                  <a:srgbClr val="FFFF00"/>
                </a:solidFill>
                <a:latin typeface="Arial" pitchFamily="34" charset="0"/>
                <a:cs typeface="Arial" pitchFamily="34" charset="0"/>
              </a:rPr>
              <a:t>…</a:t>
            </a:r>
            <a:endParaRPr lang="en-IN" sz="24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685800"/>
            <a:ext cx="8458200" cy="6019800"/>
          </a:xfrm>
        </p:spPr>
        <p:txBody>
          <a:bodyPr>
            <a:noAutofit/>
          </a:bodyPr>
          <a:lstStyle/>
          <a:p>
            <a:pPr marL="354013" indent="-261938" algn="just"/>
            <a:r>
              <a:rPr lang="en-IN" sz="1800" b="1" dirty="0">
                <a:solidFill>
                  <a:srgbClr val="FFFF00"/>
                </a:solidFill>
                <a:latin typeface="Arial" pitchFamily="34" charset="0"/>
                <a:cs typeface="Arial" pitchFamily="34" charset="0"/>
              </a:rPr>
              <a:t>About the Practice  </a:t>
            </a:r>
            <a:r>
              <a:rPr lang="en-IN" sz="1400" b="1" dirty="0">
                <a:solidFill>
                  <a:srgbClr val="FFFF00"/>
                </a:solidFill>
                <a:latin typeface="Arial" pitchFamily="34" charset="0"/>
                <a:cs typeface="Arial" pitchFamily="34" charset="0"/>
              </a:rPr>
              <a:t>:</a:t>
            </a:r>
          </a:p>
          <a:p>
            <a:pPr marL="2514600" indent="-365125" algn="just">
              <a:buFont typeface="Wingdings" pitchFamily="2" charset="2"/>
              <a:buChar char="§"/>
            </a:pPr>
            <a:r>
              <a:rPr lang="en-IN" sz="1400" dirty="0">
                <a:solidFill>
                  <a:srgbClr val="FFFF00"/>
                </a:solidFill>
                <a:latin typeface="Arial" pitchFamily="34" charset="0"/>
                <a:cs typeface="Arial" pitchFamily="34" charset="0"/>
              </a:rPr>
              <a:t>A team consisting of a Chef of </a:t>
            </a:r>
            <a:r>
              <a:rPr lang="en-IN" sz="1400" dirty="0" err="1">
                <a:solidFill>
                  <a:srgbClr val="FFFF00"/>
                </a:solidFill>
                <a:latin typeface="Arial" pitchFamily="34" charset="0"/>
                <a:cs typeface="Arial" pitchFamily="34" charset="0"/>
              </a:rPr>
              <a:t>Taj</a:t>
            </a:r>
            <a:r>
              <a:rPr lang="en-IN" sz="1400" dirty="0">
                <a:solidFill>
                  <a:srgbClr val="FFFF00"/>
                </a:solidFill>
                <a:latin typeface="Arial" pitchFamily="34" charset="0"/>
                <a:cs typeface="Arial" pitchFamily="34" charset="0"/>
              </a:rPr>
              <a:t> Group of Hotels and </a:t>
            </a:r>
            <a:r>
              <a:rPr lang="en-IN" sz="1400" dirty="0" smtClean="0">
                <a:solidFill>
                  <a:srgbClr val="FFFF00"/>
                </a:solidFill>
                <a:latin typeface="Arial" pitchFamily="34" charset="0"/>
                <a:cs typeface="Arial" pitchFamily="34" charset="0"/>
              </a:rPr>
              <a:t>microbiologist </a:t>
            </a:r>
            <a:r>
              <a:rPr lang="en-IN" sz="1400" dirty="0">
                <a:solidFill>
                  <a:srgbClr val="FFFF00"/>
                </a:solidFill>
                <a:latin typeface="Arial" pitchFamily="34" charset="0"/>
                <a:cs typeface="Arial" pitchFamily="34" charset="0"/>
              </a:rPr>
              <a:t>cum nutritionist. They surveyed the area, their food habits and locally available foods and developed 36 recipes as per the </a:t>
            </a:r>
            <a:r>
              <a:rPr lang="en-IN" sz="1400">
                <a:solidFill>
                  <a:srgbClr val="FFFF00"/>
                </a:solidFill>
                <a:latin typeface="Arial" pitchFamily="34" charset="0"/>
                <a:cs typeface="Arial" pitchFamily="34" charset="0"/>
              </a:rPr>
              <a:t>ICDS </a:t>
            </a:r>
            <a:r>
              <a:rPr lang="en-IN" sz="1400" smtClean="0">
                <a:solidFill>
                  <a:srgbClr val="FFFF00"/>
                </a:solidFill>
                <a:latin typeface="Arial" pitchFamily="34" charset="0"/>
                <a:cs typeface="Arial" pitchFamily="34" charset="0"/>
              </a:rPr>
              <a:t>norms.</a:t>
            </a:r>
            <a:endParaRPr lang="en-IN" sz="1400" dirty="0" smtClean="0">
              <a:solidFill>
                <a:srgbClr val="FFFF00"/>
              </a:solidFill>
              <a:latin typeface="Arial" pitchFamily="34" charset="0"/>
              <a:cs typeface="Arial" pitchFamily="34" charset="0"/>
            </a:endParaRPr>
          </a:p>
          <a:p>
            <a:pPr marL="2149475" indent="0" algn="just">
              <a:buNone/>
            </a:pPr>
            <a:endParaRPr lang="en-IN" sz="1400" dirty="0">
              <a:solidFill>
                <a:srgbClr val="FFFF00"/>
              </a:solidFill>
              <a:latin typeface="Arial" pitchFamily="34" charset="0"/>
              <a:cs typeface="Arial" pitchFamily="34" charset="0"/>
            </a:endParaRPr>
          </a:p>
          <a:p>
            <a:pPr marL="2514600" indent="-365125" algn="just">
              <a:buFont typeface="Wingdings" pitchFamily="2" charset="2"/>
              <a:buChar char="§"/>
            </a:pPr>
            <a:r>
              <a:rPr lang="en-IN" sz="1400" dirty="0">
                <a:solidFill>
                  <a:srgbClr val="FFFF00"/>
                </a:solidFill>
                <a:latin typeface="Arial" pitchFamily="34" charset="0"/>
                <a:cs typeface="Arial" pitchFamily="34" charset="0"/>
              </a:rPr>
              <a:t>Few more soy-based recipes were also added as recommended by  the State Health &amp; Nutrition Mission </a:t>
            </a:r>
            <a:r>
              <a:rPr lang="en-IN" sz="1400" dirty="0" smtClean="0">
                <a:solidFill>
                  <a:srgbClr val="FFFF00"/>
                </a:solidFill>
                <a:latin typeface="Arial" pitchFamily="34" charset="0"/>
                <a:cs typeface="Arial" pitchFamily="34" charset="0"/>
              </a:rPr>
              <a:t>.</a:t>
            </a:r>
          </a:p>
          <a:p>
            <a:pPr marL="2149475" indent="0" algn="just">
              <a:buNone/>
            </a:pPr>
            <a:endParaRPr lang="en-IN" sz="1400" dirty="0">
              <a:solidFill>
                <a:srgbClr val="FFFF00"/>
              </a:solidFill>
              <a:latin typeface="Arial" pitchFamily="34" charset="0"/>
              <a:cs typeface="Arial" pitchFamily="34" charset="0"/>
            </a:endParaRPr>
          </a:p>
          <a:p>
            <a:pPr marL="2514600" indent="-365125" algn="just">
              <a:buFont typeface="Wingdings" pitchFamily="2" charset="2"/>
              <a:buChar char="§"/>
            </a:pPr>
            <a:r>
              <a:rPr lang="en-US" sz="1400" dirty="0" smtClean="0">
                <a:solidFill>
                  <a:srgbClr val="FFFF00"/>
                </a:solidFill>
                <a:latin typeface="Arial" pitchFamily="34" charset="0"/>
                <a:cs typeface="Arial" pitchFamily="34" charset="0"/>
              </a:rPr>
              <a:t>Training kit developed and the training was imparted to trainer’s (Supervisors, CDPOs and some NGOs).</a:t>
            </a:r>
          </a:p>
          <a:p>
            <a:pPr marL="2149475" indent="0" algn="just">
              <a:buNone/>
            </a:pPr>
            <a:endParaRPr lang="en-US" sz="1400" dirty="0" smtClean="0">
              <a:solidFill>
                <a:srgbClr val="FFFF00"/>
              </a:solidFill>
              <a:latin typeface="Arial" pitchFamily="34" charset="0"/>
              <a:cs typeface="Arial" pitchFamily="34" charset="0"/>
            </a:endParaRPr>
          </a:p>
          <a:p>
            <a:pPr marL="2514600" indent="-365125" algn="just">
              <a:buFont typeface="Wingdings" pitchFamily="2" charset="2"/>
              <a:buChar char="§"/>
            </a:pPr>
            <a:r>
              <a:rPr lang="en-IN" sz="1400" dirty="0" smtClean="0">
                <a:solidFill>
                  <a:srgbClr val="FFFF00"/>
                </a:solidFill>
                <a:latin typeface="Arial" pitchFamily="34" charset="0"/>
                <a:cs typeface="Arial" pitchFamily="34" charset="0"/>
              </a:rPr>
              <a:t>They disseminated </a:t>
            </a:r>
            <a:r>
              <a:rPr lang="en-IN" sz="1400" dirty="0">
                <a:solidFill>
                  <a:srgbClr val="FFFF00"/>
                </a:solidFill>
                <a:latin typeface="Arial" pitchFamily="34" charset="0"/>
                <a:cs typeface="Arial" pitchFamily="34" charset="0"/>
              </a:rPr>
              <a:t>this knowledge to about 12,000 AWWs, mother’s committee members &amp; SHG members </a:t>
            </a:r>
            <a:r>
              <a:rPr lang="en-IN" sz="1400" dirty="0" smtClean="0">
                <a:solidFill>
                  <a:srgbClr val="FFFF00"/>
                </a:solidFill>
                <a:latin typeface="Arial" pitchFamily="34" charset="0"/>
                <a:cs typeface="Arial" pitchFamily="34" charset="0"/>
              </a:rPr>
              <a:t>.</a:t>
            </a:r>
          </a:p>
          <a:p>
            <a:pPr marL="2149475" indent="0">
              <a:buNone/>
            </a:pPr>
            <a:endParaRPr lang="en-US" sz="1400" dirty="0" smtClean="0">
              <a:solidFill>
                <a:srgbClr val="FFFF00"/>
              </a:solidFill>
              <a:latin typeface="Arial" pitchFamily="34" charset="0"/>
              <a:cs typeface="Arial" pitchFamily="34" charset="0"/>
            </a:endParaRPr>
          </a:p>
          <a:p>
            <a:r>
              <a:rPr lang="en-US" sz="1400" b="1" dirty="0" smtClean="0">
                <a:solidFill>
                  <a:srgbClr val="FFFF00"/>
                </a:solidFill>
                <a:latin typeface="Arial" pitchFamily="34" charset="0"/>
                <a:cs typeface="Arial" pitchFamily="34" charset="0"/>
              </a:rPr>
              <a:t>Outcome 	         :</a:t>
            </a:r>
          </a:p>
          <a:p>
            <a:pPr marL="2514600" indent="-365125">
              <a:buFont typeface="Wingdings" pitchFamily="2" charset="2"/>
              <a:buChar char="§"/>
            </a:pPr>
            <a:r>
              <a:rPr lang="en-US" sz="1400" dirty="0" smtClean="0">
                <a:solidFill>
                  <a:srgbClr val="FFFF00"/>
                </a:solidFill>
                <a:latin typeface="Arial" pitchFamily="34" charset="0"/>
                <a:cs typeface="Arial" pitchFamily="34" charset="0"/>
              </a:rPr>
              <a:t>Number of recipes served increased from 2 to 6.</a:t>
            </a:r>
          </a:p>
          <a:p>
            <a:pPr marL="2149475" indent="0">
              <a:buNone/>
            </a:pPr>
            <a:endParaRPr lang="en-US" sz="1400" dirty="0" smtClean="0">
              <a:solidFill>
                <a:srgbClr val="FFFF00"/>
              </a:solidFill>
              <a:latin typeface="Arial" pitchFamily="34" charset="0"/>
              <a:cs typeface="Arial" pitchFamily="34" charset="0"/>
            </a:endParaRPr>
          </a:p>
          <a:p>
            <a:pPr marL="2514600" indent="-365125">
              <a:buFont typeface="Wingdings" pitchFamily="2" charset="2"/>
              <a:buChar char="§"/>
            </a:pPr>
            <a:r>
              <a:rPr lang="en-US" sz="1400" dirty="0" smtClean="0">
                <a:solidFill>
                  <a:srgbClr val="FFFF00"/>
                </a:solidFill>
                <a:latin typeface="Arial" pitchFamily="34" charset="0"/>
                <a:cs typeface="Arial" pitchFamily="34" charset="0"/>
              </a:rPr>
              <a:t>In selected 161 AWCs the number of beneficiaries increased from 1,31,984 to 1,49,174 in the district.</a:t>
            </a:r>
          </a:p>
          <a:p>
            <a:pPr marL="2149475" indent="0">
              <a:buNone/>
            </a:pPr>
            <a:endParaRPr lang="en-US" sz="1400" dirty="0" smtClean="0">
              <a:solidFill>
                <a:srgbClr val="FFFF00"/>
              </a:solidFill>
              <a:latin typeface="Arial" pitchFamily="34" charset="0"/>
              <a:cs typeface="Arial" pitchFamily="34" charset="0"/>
            </a:endParaRPr>
          </a:p>
          <a:p>
            <a:pPr marL="2514600" indent="-365125">
              <a:buFont typeface="Wingdings" pitchFamily="2" charset="2"/>
              <a:buChar char="§"/>
            </a:pPr>
            <a:r>
              <a:rPr lang="en-US" sz="1400" dirty="0" smtClean="0">
                <a:solidFill>
                  <a:srgbClr val="FFFF00"/>
                </a:solidFill>
                <a:latin typeface="Arial" pitchFamily="34" charset="0"/>
                <a:cs typeface="Arial" pitchFamily="34" charset="0"/>
              </a:rPr>
              <a:t>No leftover of food.</a:t>
            </a:r>
          </a:p>
          <a:p>
            <a:pPr marL="2149475" indent="0">
              <a:buNone/>
            </a:pPr>
            <a:endParaRPr lang="en-US" sz="1400" dirty="0" smtClean="0">
              <a:solidFill>
                <a:srgbClr val="FFFF00"/>
              </a:solidFill>
              <a:latin typeface="Arial" pitchFamily="34" charset="0"/>
              <a:cs typeface="Arial" pitchFamily="34" charset="0"/>
            </a:endParaRPr>
          </a:p>
          <a:p>
            <a:pPr marL="2514600" indent="-365125">
              <a:buFont typeface="Wingdings" pitchFamily="2" charset="2"/>
              <a:buChar char="§"/>
            </a:pPr>
            <a:r>
              <a:rPr lang="en-US" sz="1400" dirty="0" smtClean="0">
                <a:solidFill>
                  <a:srgbClr val="FFFF00"/>
                </a:solidFill>
                <a:latin typeface="Arial" pitchFamily="34" charset="0"/>
                <a:cs typeface="Arial" pitchFamily="34" charset="0"/>
              </a:rPr>
              <a:t>Increase in palatability and hygienic handling of food.</a:t>
            </a:r>
            <a:endParaRPr lang="en-IN" sz="1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784011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61950"/>
            <a:ext cx="8329612" cy="857250"/>
          </a:xfrm>
        </p:spPr>
        <p:txBody>
          <a:bodyPr>
            <a:normAutofit fontScale="90000"/>
          </a:bodyPr>
          <a:lstStyle/>
          <a:p>
            <a:pPr fontAlgn="auto">
              <a:spcAft>
                <a:spcPts val="0"/>
              </a:spcAft>
              <a:defRPr/>
            </a:pPr>
            <a:r>
              <a:rPr lang="en-US" sz="2400" dirty="0" smtClean="0"/>
              <a:t/>
            </a:r>
            <a:br>
              <a:rPr lang="en-US" sz="2400" dirty="0" smtClean="0"/>
            </a:br>
            <a:r>
              <a:rPr lang="en-US" sz="3100" b="1" dirty="0" smtClean="0">
                <a:solidFill>
                  <a:srgbClr val="FFFF00"/>
                </a:solidFill>
                <a:effectLst>
                  <a:glow rad="63500">
                    <a:schemeClr val="accent1">
                      <a:satMod val="175000"/>
                      <a:alpha val="40000"/>
                    </a:schemeClr>
                  </a:glow>
                </a:effectLst>
                <a:latin typeface="Arial" pitchFamily="34" charset="0"/>
                <a:cs typeface="Arial" pitchFamily="34" charset="0"/>
              </a:rPr>
              <a:t>Positive Deviance- Community Based Nutrition Rehabilitation Model  </a:t>
            </a:r>
            <a:r>
              <a:rPr lang="en-US" sz="4000" dirty="0" smtClean="0"/>
              <a:t/>
            </a:r>
            <a:br>
              <a:rPr lang="en-US" sz="4000" dirty="0" smtClean="0"/>
            </a:br>
            <a:r>
              <a:rPr lang="en-US" sz="4000" dirty="0" smtClean="0"/>
              <a:t> </a:t>
            </a:r>
            <a:endParaRPr lang="en-SG" sz="4000" dirty="0" smtClean="0"/>
          </a:p>
        </p:txBody>
      </p:sp>
      <p:sp>
        <p:nvSpPr>
          <p:cNvPr id="3075" name="Content Placeholder 10"/>
          <p:cNvSpPr>
            <a:spLocks noGrp="1"/>
          </p:cNvSpPr>
          <p:nvPr>
            <p:ph sz="half" idx="4294967295"/>
          </p:nvPr>
        </p:nvSpPr>
        <p:spPr>
          <a:xfrm>
            <a:off x="809625" y="1524000"/>
            <a:ext cx="5972175" cy="5054600"/>
          </a:xfrm>
        </p:spPr>
        <p:txBody>
          <a:bodyPr>
            <a:normAutofit/>
          </a:bodyPr>
          <a:lstStyle/>
          <a:p>
            <a:pPr>
              <a:lnSpc>
                <a:spcPct val="90000"/>
              </a:lnSpc>
            </a:pPr>
            <a:r>
              <a:rPr lang="en-US" sz="2000" dirty="0" smtClean="0">
                <a:solidFill>
                  <a:srgbClr val="FFFF00"/>
                </a:solidFill>
                <a:latin typeface="Arial" pitchFamily="34" charset="0"/>
                <a:cs typeface="Arial" pitchFamily="34" charset="0"/>
              </a:rPr>
              <a:t>Location 	- West Bengal and </a:t>
            </a:r>
            <a:r>
              <a:rPr lang="en-US" sz="2000" dirty="0" err="1" smtClean="0">
                <a:solidFill>
                  <a:srgbClr val="FFFF00"/>
                </a:solidFill>
                <a:latin typeface="Arial" pitchFamily="34" charset="0"/>
                <a:cs typeface="Arial" pitchFamily="34" charset="0"/>
              </a:rPr>
              <a:t>Odisha</a:t>
            </a:r>
            <a:r>
              <a:rPr lang="en-US" sz="2000" dirty="0" smtClean="0">
                <a:solidFill>
                  <a:srgbClr val="FFFF00"/>
                </a:solidFill>
                <a:latin typeface="Arial" pitchFamily="34" charset="0"/>
                <a:cs typeface="Arial" pitchFamily="34" charset="0"/>
              </a:rPr>
              <a:t> </a:t>
            </a:r>
          </a:p>
          <a:p>
            <a:pPr marL="0" indent="0">
              <a:lnSpc>
                <a:spcPct val="90000"/>
              </a:lnSpc>
              <a:buNone/>
            </a:pPr>
            <a:endParaRPr lang="en-US" sz="2000" dirty="0" smtClean="0">
              <a:solidFill>
                <a:srgbClr val="FFFF00"/>
              </a:solidFill>
              <a:latin typeface="Arial" pitchFamily="34" charset="0"/>
              <a:cs typeface="Arial" pitchFamily="34" charset="0"/>
            </a:endParaRPr>
          </a:p>
          <a:p>
            <a:pPr>
              <a:lnSpc>
                <a:spcPct val="90000"/>
              </a:lnSpc>
            </a:pPr>
            <a:r>
              <a:rPr lang="en-US" sz="2000" dirty="0" smtClean="0">
                <a:solidFill>
                  <a:srgbClr val="FFFF00"/>
                </a:solidFill>
                <a:latin typeface="Arial" pitchFamily="34" charset="0"/>
                <a:cs typeface="Arial" pitchFamily="34" charset="0"/>
              </a:rPr>
              <a:t>Pilot Phase 	- 2001-2004 </a:t>
            </a:r>
          </a:p>
          <a:p>
            <a:pPr marL="0" indent="0">
              <a:lnSpc>
                <a:spcPct val="90000"/>
              </a:lnSpc>
              <a:buNone/>
            </a:pPr>
            <a:endParaRPr lang="en-US" sz="2000" dirty="0" smtClean="0">
              <a:solidFill>
                <a:srgbClr val="FFFF00"/>
              </a:solidFill>
              <a:latin typeface="Arial" pitchFamily="34" charset="0"/>
              <a:cs typeface="Arial" pitchFamily="34" charset="0"/>
            </a:endParaRPr>
          </a:p>
          <a:p>
            <a:pPr>
              <a:lnSpc>
                <a:spcPct val="90000"/>
              </a:lnSpc>
            </a:pPr>
            <a:r>
              <a:rPr lang="en-US" sz="2000" dirty="0" smtClean="0">
                <a:solidFill>
                  <a:srgbClr val="FFFF00"/>
                </a:solidFill>
                <a:latin typeface="Arial" pitchFamily="34" charset="0"/>
                <a:cs typeface="Arial" pitchFamily="34" charset="0"/>
              </a:rPr>
              <a:t>Initiation 	- Pilot Project in </a:t>
            </a:r>
            <a:r>
              <a:rPr lang="en-US" sz="2000" dirty="0" err="1" smtClean="0">
                <a:solidFill>
                  <a:srgbClr val="FFFF00"/>
                </a:solidFill>
                <a:latin typeface="Arial" pitchFamily="34" charset="0"/>
                <a:cs typeface="Arial" pitchFamily="34" charset="0"/>
              </a:rPr>
              <a:t>Murshidabad</a:t>
            </a:r>
            <a:r>
              <a:rPr lang="en-US" sz="2000" dirty="0" smtClean="0">
                <a:solidFill>
                  <a:srgbClr val="FFFF00"/>
                </a:solidFill>
                <a:latin typeface="Arial" pitchFamily="34" charset="0"/>
                <a:cs typeface="Arial" pitchFamily="34" charset="0"/>
              </a:rPr>
              <a:t>,    		   </a:t>
            </a:r>
            <a:r>
              <a:rPr lang="en-US" sz="2000" dirty="0" err="1" smtClean="0">
                <a:solidFill>
                  <a:srgbClr val="FFFF00"/>
                </a:solidFill>
                <a:latin typeface="Arial" pitchFamily="34" charset="0"/>
                <a:cs typeface="Arial" pitchFamily="34" charset="0"/>
              </a:rPr>
              <a:t>Puralia</a:t>
            </a:r>
            <a:r>
              <a:rPr lang="en-US" sz="2000" dirty="0" smtClean="0">
                <a:solidFill>
                  <a:srgbClr val="FFFF00"/>
                </a:solidFill>
                <a:latin typeface="Arial" pitchFamily="34" charset="0"/>
                <a:cs typeface="Arial" pitchFamily="34" charset="0"/>
              </a:rPr>
              <a:t>, </a:t>
            </a:r>
            <a:r>
              <a:rPr lang="en-US" sz="2000" dirty="0" err="1" smtClean="0">
                <a:solidFill>
                  <a:srgbClr val="FFFF00"/>
                </a:solidFill>
                <a:latin typeface="Arial" pitchFamily="34" charset="0"/>
                <a:cs typeface="Arial" pitchFamily="34" charset="0"/>
              </a:rPr>
              <a:t>Dakhin</a:t>
            </a:r>
            <a:r>
              <a:rPr lang="en-US" sz="2000" dirty="0" smtClean="0">
                <a:solidFill>
                  <a:srgbClr val="FFFF00"/>
                </a:solidFill>
                <a:latin typeface="Arial" pitchFamily="34" charset="0"/>
                <a:cs typeface="Arial" pitchFamily="34" charset="0"/>
              </a:rPr>
              <a:t> </a:t>
            </a:r>
            <a:r>
              <a:rPr lang="en-US" sz="2000" dirty="0" err="1" smtClean="0">
                <a:solidFill>
                  <a:srgbClr val="FFFF00"/>
                </a:solidFill>
                <a:latin typeface="Arial" pitchFamily="34" charset="0"/>
                <a:cs typeface="Arial" pitchFamily="34" charset="0"/>
              </a:rPr>
              <a:t>Dimajpur</a:t>
            </a:r>
            <a:r>
              <a:rPr lang="en-US" sz="2000" dirty="0" smtClean="0">
                <a:solidFill>
                  <a:srgbClr val="FFFF00"/>
                </a:solidFill>
                <a:latin typeface="Arial" pitchFamily="34" charset="0"/>
                <a:cs typeface="Arial" pitchFamily="34" charset="0"/>
              </a:rPr>
              <a:t> and 			   North 24 </a:t>
            </a:r>
            <a:r>
              <a:rPr lang="en-US" sz="2000" dirty="0" err="1" smtClean="0">
                <a:solidFill>
                  <a:srgbClr val="FFFF00"/>
                </a:solidFill>
                <a:latin typeface="Arial" pitchFamily="34" charset="0"/>
                <a:cs typeface="Arial" pitchFamily="34" charset="0"/>
              </a:rPr>
              <a:t>Parganas</a:t>
            </a:r>
            <a:r>
              <a:rPr lang="en-US" sz="2000" dirty="0" smtClean="0">
                <a:solidFill>
                  <a:srgbClr val="FFFF00"/>
                </a:solidFill>
                <a:latin typeface="Arial" pitchFamily="34" charset="0"/>
                <a:cs typeface="Arial" pitchFamily="34" charset="0"/>
              </a:rPr>
              <a:t>  of WB. </a:t>
            </a:r>
          </a:p>
          <a:p>
            <a:pPr marL="0" indent="0">
              <a:lnSpc>
                <a:spcPct val="90000"/>
              </a:lnSpc>
              <a:buNone/>
            </a:pPr>
            <a:endParaRPr lang="en-US" sz="2000" dirty="0" smtClean="0">
              <a:solidFill>
                <a:srgbClr val="FFFF00"/>
              </a:solidFill>
              <a:latin typeface="Arial" pitchFamily="34" charset="0"/>
              <a:cs typeface="Arial" pitchFamily="34" charset="0"/>
            </a:endParaRPr>
          </a:p>
          <a:p>
            <a:pPr>
              <a:lnSpc>
                <a:spcPct val="90000"/>
              </a:lnSpc>
            </a:pPr>
            <a:r>
              <a:rPr lang="en-US" sz="2000" dirty="0" smtClean="0">
                <a:solidFill>
                  <a:srgbClr val="FFFF00"/>
                </a:solidFill>
                <a:latin typeface="Arial" pitchFamily="34" charset="0"/>
                <a:cs typeface="Arial" pitchFamily="34" charset="0"/>
              </a:rPr>
              <a:t>Focus 	- Reducing Malnutrition among 	 	               Children &gt; 3 years </a:t>
            </a:r>
          </a:p>
          <a:p>
            <a:pPr marL="0" indent="0">
              <a:lnSpc>
                <a:spcPct val="90000"/>
              </a:lnSpc>
              <a:buNone/>
            </a:pPr>
            <a:endParaRPr lang="en-US" sz="2000" dirty="0" smtClean="0">
              <a:solidFill>
                <a:srgbClr val="FFFF00"/>
              </a:solidFill>
              <a:latin typeface="Arial" pitchFamily="34" charset="0"/>
              <a:cs typeface="Arial" pitchFamily="34" charset="0"/>
            </a:endParaRPr>
          </a:p>
          <a:p>
            <a:pPr>
              <a:lnSpc>
                <a:spcPct val="90000"/>
              </a:lnSpc>
            </a:pPr>
            <a:r>
              <a:rPr lang="en-US" sz="2000" dirty="0" smtClean="0">
                <a:solidFill>
                  <a:srgbClr val="FFFF00"/>
                </a:solidFill>
                <a:latin typeface="Arial" pitchFamily="34" charset="0"/>
                <a:cs typeface="Arial" pitchFamily="34" charset="0"/>
              </a:rPr>
              <a:t>Aim 		- </a:t>
            </a:r>
            <a:r>
              <a:rPr lang="en-US" sz="2000" dirty="0" err="1" smtClean="0">
                <a:solidFill>
                  <a:srgbClr val="FFFF00"/>
                </a:solidFill>
                <a:latin typeface="Arial" pitchFamily="34" charset="0"/>
                <a:cs typeface="Arial" pitchFamily="34" charset="0"/>
              </a:rPr>
              <a:t>Behavioural</a:t>
            </a:r>
            <a:r>
              <a:rPr lang="en-US" sz="2000" dirty="0" smtClean="0">
                <a:solidFill>
                  <a:srgbClr val="FFFF00"/>
                </a:solidFill>
                <a:latin typeface="Arial" pitchFamily="34" charset="0"/>
                <a:cs typeface="Arial" pitchFamily="34" charset="0"/>
              </a:rPr>
              <a:t> Change Through 			  Participatory Learning and 	       		   Community Mobilization</a:t>
            </a:r>
          </a:p>
          <a:p>
            <a:pPr lvl="2">
              <a:lnSpc>
                <a:spcPct val="90000"/>
              </a:lnSpc>
              <a:buFont typeface="Wingdings" pitchFamily="2" charset="2"/>
              <a:buNone/>
            </a:pPr>
            <a:endParaRPr lang="en-US" sz="2000" dirty="0" smtClean="0"/>
          </a:p>
          <a:p>
            <a:pPr>
              <a:lnSpc>
                <a:spcPct val="90000"/>
              </a:lnSpc>
            </a:pPr>
            <a:endParaRPr lang="en-US" sz="2800" dirty="0" smtClean="0"/>
          </a:p>
          <a:p>
            <a:pPr>
              <a:lnSpc>
                <a:spcPct val="90000"/>
              </a:lnSpc>
            </a:pPr>
            <a:endParaRPr lang="en-SG" sz="2800" dirty="0" smtClean="0"/>
          </a:p>
        </p:txBody>
      </p:sp>
    </p:spTree>
    <p:extLst>
      <p:ext uri="{BB962C8B-B14F-4D97-AF65-F5344CB8AC3E}">
        <p14:creationId xmlns:p14="http://schemas.microsoft.com/office/powerpoint/2010/main" val="858622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6000"/>
            <a:lum/>
          </a:blip>
          <a:srcRect/>
          <a:stretch>
            <a:fillRect l="-5000" r="-5000"/>
          </a:stretch>
        </a:blipFill>
        <a:effectLst/>
      </p:bgPr>
    </p:bg>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accent1">
              <a:alpha val="2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ctrTitle" sz="quarter"/>
          </p:nvPr>
        </p:nvSpPr>
        <p:spPr>
          <a:xfrm>
            <a:off x="609600" y="0"/>
            <a:ext cx="7772400" cy="1447800"/>
          </a:xfrm>
        </p:spPr>
        <p:txBody>
          <a:bodyPr anchor="ctr">
            <a:normAutofit/>
          </a:bodyPr>
          <a:lstStyle/>
          <a:p>
            <a:pPr fontAlgn="auto">
              <a:spcAft>
                <a:spcPts val="0"/>
              </a:spcAft>
              <a:defRPr/>
            </a:pPr>
            <a:r>
              <a:rPr lang="en-US" sz="6000" b="1" i="1" dirty="0" smtClean="0">
                <a:solidFill>
                  <a:srgbClr val="FFFF00"/>
                </a:solidFill>
                <a:latin typeface="Arial" pitchFamily="34" charset="0"/>
                <a:cs typeface="Arial" pitchFamily="34" charset="0"/>
              </a:rPr>
              <a:t>THANK YOU!!</a:t>
            </a:r>
            <a:endParaRPr lang="en-US" sz="6000" b="1" i="1" dirty="0">
              <a:solidFill>
                <a:srgbClr val="FFFF00"/>
              </a:solidFill>
              <a:latin typeface="Arial" pitchFamily="34" charset="0"/>
              <a:cs typeface="Arial" pitchFamily="34" charset="0"/>
            </a:endParaRPr>
          </a:p>
        </p:txBody>
      </p:sp>
      <p:pic>
        <p:nvPicPr>
          <p:cNvPr id="45060" name="Picture 3" descr="Description: C:\Documents and Settings\anamika\Desktop\New Initiatives ICDS\photo\DSC_01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295400"/>
            <a:ext cx="4090737"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06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657600"/>
            <a:ext cx="3638250"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062" name="Picture 4" descr="Description: C:\Documents and Settings\anamika\Desktop\photo\weighing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657600"/>
            <a:ext cx="3599543"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900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Content Placeholder 2"/>
          <p:cNvSpPr>
            <a:spLocks noGrp="1"/>
          </p:cNvSpPr>
          <p:nvPr>
            <p:ph sz="half" idx="4294967295"/>
          </p:nvPr>
        </p:nvSpPr>
        <p:spPr>
          <a:xfrm>
            <a:off x="114300" y="533400"/>
            <a:ext cx="5829300" cy="5697538"/>
          </a:xfrm>
        </p:spPr>
        <p:txBody>
          <a:bodyPr>
            <a:normAutofit fontScale="92500"/>
          </a:bodyPr>
          <a:lstStyle/>
          <a:p>
            <a:r>
              <a:rPr lang="en-SG" sz="2800" dirty="0" smtClean="0">
                <a:solidFill>
                  <a:srgbClr val="FFFF00"/>
                </a:solidFill>
                <a:latin typeface="Arial" pitchFamily="34" charset="0"/>
                <a:cs typeface="Arial" pitchFamily="34" charset="0"/>
              </a:rPr>
              <a:t>Assumption – </a:t>
            </a:r>
          </a:p>
          <a:p>
            <a:pPr marL="857250" lvl="2" indent="0">
              <a:buNone/>
            </a:pPr>
            <a:r>
              <a:rPr lang="en-SG" dirty="0" smtClean="0">
                <a:solidFill>
                  <a:srgbClr val="FFFF00"/>
                </a:solidFill>
                <a:latin typeface="Arial" pitchFamily="34" charset="0"/>
                <a:cs typeface="Arial" pitchFamily="34" charset="0"/>
              </a:rPr>
              <a:t>There are  untapped resources inherent in each community and these may enable  villagers to use existing solutions to address complex problems. </a:t>
            </a:r>
          </a:p>
          <a:p>
            <a:pPr marL="857250" lvl="2" indent="0">
              <a:buNone/>
            </a:pPr>
            <a:endParaRPr lang="en-SG" sz="2000" dirty="0" smtClean="0">
              <a:solidFill>
                <a:srgbClr val="FFFF00"/>
              </a:solidFill>
            </a:endParaRPr>
          </a:p>
          <a:p>
            <a:pPr marL="354013" lvl="1" indent="-354013">
              <a:buFont typeface="Arial" pitchFamily="34" charset="0"/>
              <a:buChar char="•"/>
            </a:pPr>
            <a:r>
              <a:rPr lang="en-US" sz="2600" dirty="0" smtClean="0">
                <a:solidFill>
                  <a:srgbClr val="FFFF00"/>
                </a:solidFill>
                <a:latin typeface="Arial" pitchFamily="34" charset="0"/>
                <a:cs typeface="Arial" pitchFamily="34" charset="0"/>
              </a:rPr>
              <a:t>Approach - </a:t>
            </a:r>
            <a:endParaRPr lang="en-SG" sz="2600" dirty="0" smtClean="0">
              <a:solidFill>
                <a:srgbClr val="FFFF00"/>
              </a:solidFill>
              <a:latin typeface="Arial" pitchFamily="34" charset="0"/>
              <a:cs typeface="Arial" pitchFamily="34" charset="0"/>
            </a:endParaRPr>
          </a:p>
          <a:p>
            <a:pPr marL="857250" lvl="2" indent="0">
              <a:buNone/>
            </a:pPr>
            <a:r>
              <a:rPr lang="en-SG" dirty="0" smtClean="0">
                <a:solidFill>
                  <a:srgbClr val="FFFF00"/>
                </a:solidFill>
                <a:latin typeface="Arial" pitchFamily="34" charset="0"/>
                <a:cs typeface="Arial" pitchFamily="34" charset="0"/>
              </a:rPr>
              <a:t>Collective learning to identify positive nutrition practices by individual families and which can be adapted by the larger community. </a:t>
            </a:r>
          </a:p>
          <a:p>
            <a:pPr marL="857250" lvl="2" indent="0">
              <a:buNone/>
            </a:pPr>
            <a:endParaRPr lang="en-SG" sz="2000" dirty="0" smtClean="0">
              <a:solidFill>
                <a:srgbClr val="FFFF00"/>
              </a:solidFill>
            </a:endParaRPr>
          </a:p>
          <a:p>
            <a:pPr marL="914400" lvl="2" indent="0">
              <a:buNone/>
            </a:pPr>
            <a:r>
              <a:rPr lang="en-US" sz="2600" dirty="0" smtClean="0">
                <a:solidFill>
                  <a:srgbClr val="FFFF00"/>
                </a:solidFill>
                <a:latin typeface="Arial" pitchFamily="34" charset="0"/>
                <a:cs typeface="Arial" pitchFamily="34" charset="0"/>
              </a:rPr>
              <a:t>Sharing of Best Feeding Practices that Exists within the Community </a:t>
            </a:r>
            <a:endParaRPr lang="en-SG" sz="2600" dirty="0" smtClean="0">
              <a:solidFill>
                <a:srgbClr val="FFFF00"/>
              </a:solidFill>
              <a:latin typeface="Arial" pitchFamily="34" charset="0"/>
              <a:cs typeface="Arial" pitchFamily="34" charset="0"/>
            </a:endParaRPr>
          </a:p>
        </p:txBody>
      </p:sp>
      <p:pic>
        <p:nvPicPr>
          <p:cNvPr id="4099"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6248400" y="838201"/>
            <a:ext cx="2663825" cy="4876800"/>
          </a:xfrm>
        </p:spPr>
      </p:pic>
    </p:spTree>
    <p:extLst>
      <p:ext uri="{BB962C8B-B14F-4D97-AF65-F5344CB8AC3E}">
        <p14:creationId xmlns:p14="http://schemas.microsoft.com/office/powerpoint/2010/main" val="1385801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Content Placeholder 2"/>
          <p:cNvSpPr>
            <a:spLocks noGrp="1"/>
          </p:cNvSpPr>
          <p:nvPr>
            <p:ph sz="half" idx="4294967295"/>
          </p:nvPr>
        </p:nvSpPr>
        <p:spPr>
          <a:xfrm>
            <a:off x="0" y="1143001"/>
            <a:ext cx="5486400" cy="2743200"/>
          </a:xfrm>
        </p:spPr>
        <p:txBody>
          <a:bodyPr/>
          <a:lstStyle/>
          <a:p>
            <a:pPr algn="just">
              <a:lnSpc>
                <a:spcPct val="90000"/>
              </a:lnSpc>
            </a:pPr>
            <a:r>
              <a:rPr lang="en-SG" sz="2400" dirty="0" smtClean="0">
                <a:solidFill>
                  <a:srgbClr val="FFFF00"/>
                </a:solidFill>
                <a:latin typeface="Arial" pitchFamily="34" charset="0"/>
                <a:cs typeface="Arial" pitchFamily="34" charset="0"/>
              </a:rPr>
              <a:t>Community members contribute eggs and vegetables. Mothers learn how to cook more nutritious meals, which in turn creates community ownership in the management of child malnutrition.</a:t>
            </a:r>
          </a:p>
        </p:txBody>
      </p:sp>
      <p:pic>
        <p:nvPicPr>
          <p:cNvPr id="5123" name="Picture 3"/>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5715000" y="1066800"/>
            <a:ext cx="3384550" cy="5065713"/>
          </a:xfrm>
        </p:spPr>
      </p:pic>
    </p:spTree>
    <p:extLst>
      <p:ext uri="{BB962C8B-B14F-4D97-AF65-F5344CB8AC3E}">
        <p14:creationId xmlns:p14="http://schemas.microsoft.com/office/powerpoint/2010/main" val="28078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4"/>
          <p:cNvSpPr>
            <a:spLocks noGrp="1"/>
          </p:cNvSpPr>
          <p:nvPr>
            <p:ph sz="half" idx="4294967295"/>
          </p:nvPr>
        </p:nvSpPr>
        <p:spPr>
          <a:xfrm>
            <a:off x="0" y="990600"/>
            <a:ext cx="4953000" cy="5546725"/>
          </a:xfrm>
        </p:spPr>
        <p:txBody>
          <a:bodyPr>
            <a:normAutofit/>
          </a:bodyPr>
          <a:lstStyle/>
          <a:p>
            <a:r>
              <a:rPr lang="en-US" sz="2800" b="1" dirty="0" smtClean="0">
                <a:solidFill>
                  <a:srgbClr val="FFFF00"/>
                </a:solidFill>
                <a:latin typeface="Arial" pitchFamily="34" charset="0"/>
                <a:cs typeface="Arial" pitchFamily="34" charset="0"/>
              </a:rPr>
              <a:t>Partners </a:t>
            </a:r>
          </a:p>
          <a:p>
            <a:pPr marL="0" indent="0">
              <a:buNone/>
            </a:pPr>
            <a:endParaRPr lang="en-US" sz="2800" b="1" dirty="0" smtClean="0">
              <a:solidFill>
                <a:srgbClr val="FFFF00"/>
              </a:solidFill>
              <a:latin typeface="Arial" pitchFamily="34" charset="0"/>
              <a:cs typeface="Arial" pitchFamily="34" charset="0"/>
            </a:endParaRPr>
          </a:p>
          <a:p>
            <a:pPr lvl="2">
              <a:buFont typeface="Wingdings" pitchFamily="2" charset="2"/>
              <a:buChar char="§"/>
            </a:pPr>
            <a:r>
              <a:rPr lang="en-US" dirty="0" smtClean="0">
                <a:solidFill>
                  <a:srgbClr val="FFFF00"/>
                </a:solidFill>
                <a:latin typeface="Arial" pitchFamily="34" charset="0"/>
                <a:cs typeface="Arial" pitchFamily="34" charset="0"/>
              </a:rPr>
              <a:t>UNICEF, West Bengal </a:t>
            </a:r>
          </a:p>
          <a:p>
            <a:pPr lvl="2">
              <a:buFont typeface="Wingdings" pitchFamily="2" charset="2"/>
              <a:buChar char="§"/>
            </a:pPr>
            <a:r>
              <a:rPr lang="en-US" dirty="0" smtClean="0">
                <a:solidFill>
                  <a:srgbClr val="FFFF00"/>
                </a:solidFill>
                <a:latin typeface="Arial" pitchFamily="34" charset="0"/>
                <a:cs typeface="Arial" pitchFamily="34" charset="0"/>
              </a:rPr>
              <a:t>ICDS Directorate </a:t>
            </a:r>
          </a:p>
          <a:p>
            <a:pPr lvl="2">
              <a:buFont typeface="Wingdings" pitchFamily="2" charset="2"/>
              <a:buChar char="§"/>
            </a:pPr>
            <a:r>
              <a:rPr lang="en-US" dirty="0" smtClean="0">
                <a:solidFill>
                  <a:srgbClr val="FFFF00"/>
                </a:solidFill>
                <a:latin typeface="Arial" pitchFamily="34" charset="0"/>
                <a:cs typeface="Arial" pitchFamily="34" charset="0"/>
              </a:rPr>
              <a:t>Child In Need institution (CINI)</a:t>
            </a:r>
          </a:p>
          <a:p>
            <a:pPr lvl="2">
              <a:buFont typeface="Wingdings" pitchFamily="2" charset="2"/>
              <a:buChar char="§"/>
            </a:pPr>
            <a:r>
              <a:rPr lang="en-US" dirty="0" smtClean="0">
                <a:solidFill>
                  <a:srgbClr val="FFFF00"/>
                </a:solidFill>
                <a:latin typeface="Arial" pitchFamily="34" charset="0"/>
                <a:cs typeface="Arial" pitchFamily="34" charset="0"/>
              </a:rPr>
              <a:t>Christian Children’s Fund (CCF) </a:t>
            </a:r>
          </a:p>
          <a:p>
            <a:pPr lvl="2">
              <a:buFont typeface="Wingdings" pitchFamily="2" charset="2"/>
              <a:buChar char="§"/>
            </a:pPr>
            <a:r>
              <a:rPr lang="en-US" dirty="0" err="1" smtClean="0">
                <a:solidFill>
                  <a:srgbClr val="FFFF00"/>
                </a:solidFill>
                <a:latin typeface="Arial" pitchFamily="34" charset="0"/>
                <a:cs typeface="Arial" pitchFamily="34" charset="0"/>
              </a:rPr>
              <a:t>Shibpur</a:t>
            </a:r>
            <a:r>
              <a:rPr lang="en-US" dirty="0" smtClean="0">
                <a:solidFill>
                  <a:srgbClr val="FFFF00"/>
                </a:solidFill>
                <a:latin typeface="Arial" pitchFamily="34" charset="0"/>
                <a:cs typeface="Arial" pitchFamily="34" charset="0"/>
              </a:rPr>
              <a:t> People’s Care </a:t>
            </a:r>
            <a:r>
              <a:rPr lang="en-US" dirty="0" err="1" smtClean="0">
                <a:solidFill>
                  <a:srgbClr val="FFFF00"/>
                </a:solidFill>
                <a:latin typeface="Arial" pitchFamily="34" charset="0"/>
                <a:cs typeface="Arial" pitchFamily="34" charset="0"/>
              </a:rPr>
              <a:t>organisation</a:t>
            </a:r>
            <a:r>
              <a:rPr lang="en-US" dirty="0" smtClean="0">
                <a:solidFill>
                  <a:srgbClr val="FFFF00"/>
                </a:solidFill>
                <a:latin typeface="Arial" pitchFamily="34" charset="0"/>
                <a:cs typeface="Arial" pitchFamily="34" charset="0"/>
              </a:rPr>
              <a:t> (SPCO) </a:t>
            </a:r>
          </a:p>
          <a:p>
            <a:pPr lvl="2">
              <a:buFont typeface="Wingdings" pitchFamily="2" charset="2"/>
              <a:buChar char="§"/>
            </a:pPr>
            <a:r>
              <a:rPr lang="en-US" dirty="0" smtClean="0">
                <a:solidFill>
                  <a:srgbClr val="FFFF00"/>
                </a:solidFill>
                <a:latin typeface="Arial" pitchFamily="34" charset="0"/>
                <a:cs typeface="Arial" pitchFamily="34" charset="0"/>
              </a:rPr>
              <a:t>Association of Social Health and Advancement (ASHA)</a:t>
            </a:r>
            <a:endParaRPr lang="en-SG" dirty="0" smtClean="0">
              <a:solidFill>
                <a:srgbClr val="FFFF00"/>
              </a:solidFill>
              <a:latin typeface="Arial" pitchFamily="34" charset="0"/>
              <a:cs typeface="Arial" pitchFamily="34" charset="0"/>
            </a:endParaRPr>
          </a:p>
        </p:txBody>
      </p:sp>
      <p:pic>
        <p:nvPicPr>
          <p:cNvPr id="6147"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5181600" y="685800"/>
            <a:ext cx="3786187" cy="5751513"/>
          </a:xfrm>
        </p:spPr>
      </p:pic>
    </p:spTree>
    <p:extLst>
      <p:ext uri="{BB962C8B-B14F-4D97-AF65-F5344CB8AC3E}">
        <p14:creationId xmlns:p14="http://schemas.microsoft.com/office/powerpoint/2010/main" val="4098333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533400" y="381000"/>
            <a:ext cx="8229600" cy="5911850"/>
          </a:xfrm>
        </p:spPr>
        <p:txBody>
          <a:bodyPr>
            <a:normAutofit lnSpcReduction="10000"/>
          </a:bodyPr>
          <a:lstStyle/>
          <a:p>
            <a:pPr>
              <a:lnSpc>
                <a:spcPct val="90000"/>
              </a:lnSpc>
            </a:pPr>
            <a:r>
              <a:rPr lang="en-US" sz="2800" dirty="0" smtClean="0">
                <a:solidFill>
                  <a:srgbClr val="FFFF00"/>
                </a:solidFill>
                <a:latin typeface="Arial" pitchFamily="34" charset="0"/>
                <a:cs typeface="Arial" pitchFamily="34" charset="0"/>
              </a:rPr>
              <a:t>Advantages </a:t>
            </a:r>
          </a:p>
          <a:p>
            <a:pPr lvl="2">
              <a:lnSpc>
                <a:spcPct val="90000"/>
              </a:lnSpc>
              <a:buFont typeface="Wingdings" pitchFamily="2" charset="2"/>
              <a:buChar char="§"/>
            </a:pPr>
            <a:r>
              <a:rPr lang="en-US" sz="2000" dirty="0" smtClean="0">
                <a:solidFill>
                  <a:srgbClr val="FFFF00"/>
                </a:solidFill>
                <a:latin typeface="Arial" pitchFamily="34" charset="0"/>
                <a:cs typeface="Arial" pitchFamily="34" charset="0"/>
              </a:rPr>
              <a:t>Bottom Up Approach </a:t>
            </a:r>
          </a:p>
          <a:p>
            <a:pPr lvl="2">
              <a:lnSpc>
                <a:spcPct val="90000"/>
              </a:lnSpc>
              <a:buFont typeface="Wingdings" pitchFamily="2" charset="2"/>
              <a:buChar char="§"/>
            </a:pPr>
            <a:r>
              <a:rPr lang="en-US" sz="2000" dirty="0" smtClean="0">
                <a:solidFill>
                  <a:srgbClr val="FFFF00"/>
                </a:solidFill>
                <a:latin typeface="Arial" pitchFamily="34" charset="0"/>
                <a:cs typeface="Arial" pitchFamily="34" charset="0"/>
              </a:rPr>
              <a:t>Effective Tool of Convergence </a:t>
            </a:r>
          </a:p>
          <a:p>
            <a:pPr lvl="2">
              <a:lnSpc>
                <a:spcPct val="90000"/>
              </a:lnSpc>
              <a:buFont typeface="Wingdings" pitchFamily="2" charset="2"/>
              <a:buChar char="§"/>
            </a:pPr>
            <a:r>
              <a:rPr lang="en-US" sz="2000" dirty="0" smtClean="0">
                <a:solidFill>
                  <a:srgbClr val="FFFF00"/>
                </a:solidFill>
                <a:latin typeface="Arial" pitchFamily="34" charset="0"/>
                <a:cs typeface="Arial" pitchFamily="34" charset="0"/>
              </a:rPr>
              <a:t>Capacity Building of AWWs </a:t>
            </a:r>
          </a:p>
          <a:p>
            <a:pPr lvl="2">
              <a:lnSpc>
                <a:spcPct val="90000"/>
              </a:lnSpc>
              <a:buFont typeface="Wingdings" pitchFamily="2" charset="2"/>
              <a:buChar char="§"/>
            </a:pPr>
            <a:r>
              <a:rPr lang="en-US" sz="2000" dirty="0" smtClean="0">
                <a:solidFill>
                  <a:srgbClr val="FFFF00"/>
                </a:solidFill>
                <a:latin typeface="Arial" pitchFamily="34" charset="0"/>
                <a:cs typeface="Arial" pitchFamily="34" charset="0"/>
              </a:rPr>
              <a:t>Changing Perception of the Community – We Can Certainly Do It </a:t>
            </a:r>
          </a:p>
          <a:p>
            <a:pPr marL="914400" lvl="2" indent="0">
              <a:lnSpc>
                <a:spcPct val="90000"/>
              </a:lnSpc>
              <a:buNone/>
            </a:pPr>
            <a:endParaRPr lang="en-US" sz="2000" dirty="0" smtClean="0">
              <a:solidFill>
                <a:srgbClr val="FFFF00"/>
              </a:solidFill>
              <a:latin typeface="Arial" pitchFamily="34" charset="0"/>
              <a:cs typeface="Arial" pitchFamily="34" charset="0"/>
            </a:endParaRPr>
          </a:p>
          <a:p>
            <a:pPr>
              <a:lnSpc>
                <a:spcPct val="90000"/>
              </a:lnSpc>
            </a:pPr>
            <a:r>
              <a:rPr lang="en-US" sz="2800" dirty="0" smtClean="0">
                <a:solidFill>
                  <a:srgbClr val="FFFF00"/>
                </a:solidFill>
                <a:latin typeface="Arial" pitchFamily="34" charset="0"/>
                <a:cs typeface="Arial" pitchFamily="34" charset="0"/>
              </a:rPr>
              <a:t>Impact Assessment </a:t>
            </a:r>
          </a:p>
          <a:p>
            <a:pPr marL="0" indent="0">
              <a:lnSpc>
                <a:spcPct val="90000"/>
              </a:lnSpc>
              <a:buNone/>
            </a:pPr>
            <a:endParaRPr lang="en-US" sz="2800" dirty="0" smtClean="0">
              <a:solidFill>
                <a:srgbClr val="FFFF00"/>
              </a:solidFill>
              <a:latin typeface="Arial" pitchFamily="34" charset="0"/>
              <a:cs typeface="Arial" pitchFamily="34" charset="0"/>
            </a:endParaRPr>
          </a:p>
          <a:p>
            <a:pPr lvl="2">
              <a:lnSpc>
                <a:spcPct val="90000"/>
              </a:lnSpc>
              <a:buFont typeface="Wingdings" pitchFamily="2" charset="2"/>
              <a:buChar char="§"/>
            </a:pPr>
            <a:r>
              <a:rPr lang="en-SG" sz="2000" dirty="0" smtClean="0">
                <a:solidFill>
                  <a:srgbClr val="FFFF00"/>
                </a:solidFill>
                <a:latin typeface="Arial" pitchFamily="34" charset="0"/>
                <a:cs typeface="Arial" pitchFamily="34" charset="0"/>
              </a:rPr>
              <a:t>A steady reduction in the moderate and severe level of malnutrition was noted across four districts</a:t>
            </a:r>
          </a:p>
          <a:p>
            <a:pPr marL="914400" lvl="2" indent="0">
              <a:lnSpc>
                <a:spcPct val="90000"/>
              </a:lnSpc>
              <a:buNone/>
            </a:pPr>
            <a:endParaRPr lang="en-US" sz="2000" dirty="0">
              <a:solidFill>
                <a:srgbClr val="FFFF00"/>
              </a:solidFill>
              <a:latin typeface="Arial" pitchFamily="34" charset="0"/>
              <a:cs typeface="Arial" pitchFamily="34" charset="0"/>
            </a:endParaRPr>
          </a:p>
          <a:p>
            <a:pPr lvl="2">
              <a:lnSpc>
                <a:spcPct val="90000"/>
              </a:lnSpc>
              <a:buFont typeface="Wingdings" pitchFamily="2" charset="2"/>
              <a:buChar char="§"/>
            </a:pPr>
            <a:r>
              <a:rPr lang="en-SG" sz="2000" dirty="0" smtClean="0">
                <a:solidFill>
                  <a:srgbClr val="FFFF00"/>
                </a:solidFill>
                <a:latin typeface="Arial" pitchFamily="34" charset="0"/>
                <a:cs typeface="Arial" pitchFamily="34" charset="0"/>
              </a:rPr>
              <a:t>Acceptance of desirable </a:t>
            </a:r>
            <a:r>
              <a:rPr lang="en-SG" sz="2000" dirty="0" err="1" smtClean="0">
                <a:solidFill>
                  <a:srgbClr val="FFFF00"/>
                </a:solidFill>
                <a:latin typeface="Arial" pitchFamily="34" charset="0"/>
                <a:cs typeface="Arial" pitchFamily="34" charset="0"/>
              </a:rPr>
              <a:t>behavioral</a:t>
            </a:r>
            <a:r>
              <a:rPr lang="en-SG" sz="2000" dirty="0" smtClean="0">
                <a:solidFill>
                  <a:srgbClr val="FFFF00"/>
                </a:solidFill>
                <a:latin typeface="Arial" pitchFamily="34" charset="0"/>
                <a:cs typeface="Arial" pitchFamily="34" charset="0"/>
              </a:rPr>
              <a:t> practices within the community</a:t>
            </a:r>
          </a:p>
          <a:p>
            <a:pPr marL="914400" lvl="2" indent="0">
              <a:lnSpc>
                <a:spcPct val="90000"/>
              </a:lnSpc>
              <a:buNone/>
            </a:pPr>
            <a:endParaRPr lang="en-US" sz="2000" dirty="0" smtClean="0">
              <a:solidFill>
                <a:srgbClr val="FFFF00"/>
              </a:solidFill>
              <a:latin typeface="Arial" pitchFamily="34" charset="0"/>
              <a:cs typeface="Arial" pitchFamily="34" charset="0"/>
            </a:endParaRPr>
          </a:p>
          <a:p>
            <a:pPr>
              <a:lnSpc>
                <a:spcPct val="90000"/>
              </a:lnSpc>
            </a:pPr>
            <a:r>
              <a:rPr lang="en-US" sz="2400" b="1" dirty="0" smtClean="0">
                <a:solidFill>
                  <a:srgbClr val="FFFF00"/>
                </a:solidFill>
                <a:latin typeface="Arial" pitchFamily="34" charset="0"/>
                <a:cs typeface="Arial" pitchFamily="34" charset="0"/>
              </a:rPr>
              <a:t>Replication - </a:t>
            </a:r>
          </a:p>
          <a:p>
            <a:pPr lvl="2">
              <a:lnSpc>
                <a:spcPct val="90000"/>
              </a:lnSpc>
              <a:buFont typeface="Wingdings" pitchFamily="2" charset="2"/>
              <a:buChar char="§"/>
            </a:pPr>
            <a:r>
              <a:rPr lang="en-US" sz="2000" dirty="0" smtClean="0">
                <a:solidFill>
                  <a:srgbClr val="FFFF00"/>
                </a:solidFill>
                <a:latin typeface="Arial" pitchFamily="34" charset="0"/>
                <a:cs typeface="Arial" pitchFamily="34" charset="0"/>
              </a:rPr>
              <a:t>Implementation in Orissa and in Other Districts of WB </a:t>
            </a:r>
          </a:p>
        </p:txBody>
      </p:sp>
    </p:spTree>
    <p:extLst>
      <p:ext uri="{BB962C8B-B14F-4D97-AF65-F5344CB8AC3E}">
        <p14:creationId xmlns:p14="http://schemas.microsoft.com/office/powerpoint/2010/main" val="92507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3"/>
          <p:cNvSpPr>
            <a:spLocks noGrp="1"/>
          </p:cNvSpPr>
          <p:nvPr>
            <p:ph type="title" idx="4294967295"/>
          </p:nvPr>
        </p:nvSpPr>
        <p:spPr>
          <a:xfrm>
            <a:off x="914400" y="260350"/>
            <a:ext cx="8229600" cy="639763"/>
          </a:xfrm>
        </p:spPr>
        <p:txBody>
          <a:bodyPr>
            <a:normAutofit fontScale="90000"/>
          </a:bodyPr>
          <a:lstStyle/>
          <a:p>
            <a:pPr fontAlgn="auto">
              <a:spcAft>
                <a:spcPts val="0"/>
              </a:spcAft>
              <a:defRPr/>
            </a:pPr>
            <a:r>
              <a:rPr lang="en-US" sz="4000" b="1" dirty="0" err="1" smtClean="0">
                <a:solidFill>
                  <a:srgbClr val="FFFF00"/>
                </a:solidFill>
                <a:latin typeface="Arial" pitchFamily="34" charset="0"/>
                <a:cs typeface="Arial" pitchFamily="34" charset="0"/>
              </a:rPr>
              <a:t>Dular</a:t>
            </a:r>
            <a:r>
              <a:rPr lang="en-US" sz="4000" b="1" dirty="0" smtClean="0">
                <a:solidFill>
                  <a:srgbClr val="FFFF00"/>
                </a:solidFill>
                <a:latin typeface="Arial" pitchFamily="34" charset="0"/>
                <a:cs typeface="Arial" pitchFamily="34" charset="0"/>
              </a:rPr>
              <a:t> Strategy  </a:t>
            </a:r>
            <a:endParaRPr lang="en-SG" sz="4000" b="1" dirty="0" smtClean="0">
              <a:solidFill>
                <a:srgbClr val="FFFF00"/>
              </a:solidFill>
              <a:latin typeface="Arial" pitchFamily="34" charset="0"/>
              <a:cs typeface="Arial" pitchFamily="34" charset="0"/>
            </a:endParaRPr>
          </a:p>
        </p:txBody>
      </p:sp>
      <p:sp>
        <p:nvSpPr>
          <p:cNvPr id="8195" name="Content Placeholder 4"/>
          <p:cNvSpPr>
            <a:spLocks noGrp="1"/>
          </p:cNvSpPr>
          <p:nvPr>
            <p:ph sz="half" idx="4294967295"/>
          </p:nvPr>
        </p:nvSpPr>
        <p:spPr>
          <a:xfrm>
            <a:off x="231775" y="1219200"/>
            <a:ext cx="5483225" cy="5256213"/>
          </a:xfrm>
        </p:spPr>
        <p:txBody>
          <a:bodyPr>
            <a:normAutofit/>
          </a:bodyPr>
          <a:lstStyle/>
          <a:p>
            <a:pPr>
              <a:lnSpc>
                <a:spcPct val="80000"/>
              </a:lnSpc>
              <a:buFont typeface="Wingdings" pitchFamily="2" charset="2"/>
              <a:buChar char="§"/>
            </a:pPr>
            <a:r>
              <a:rPr lang="en-US" sz="2600" dirty="0" smtClean="0">
                <a:solidFill>
                  <a:srgbClr val="FFFF00"/>
                </a:solidFill>
                <a:latin typeface="Arial" pitchFamily="34" charset="0"/>
                <a:cs typeface="Arial" pitchFamily="34" charset="0"/>
              </a:rPr>
              <a:t>Location – </a:t>
            </a:r>
          </a:p>
          <a:p>
            <a:pPr lvl="2">
              <a:lnSpc>
                <a:spcPct val="80000"/>
              </a:lnSpc>
            </a:pPr>
            <a:r>
              <a:rPr lang="en-US" sz="2000" dirty="0" smtClean="0">
                <a:solidFill>
                  <a:srgbClr val="FFFF00"/>
                </a:solidFill>
                <a:latin typeface="Arial" pitchFamily="34" charset="0"/>
                <a:cs typeface="Arial" pitchFamily="34" charset="0"/>
              </a:rPr>
              <a:t>Four Districts each in Bihar and Jharkhand </a:t>
            </a:r>
          </a:p>
          <a:p>
            <a:pPr>
              <a:lnSpc>
                <a:spcPct val="80000"/>
              </a:lnSpc>
              <a:buFont typeface="Wingdings" pitchFamily="2" charset="2"/>
              <a:buChar char="§"/>
            </a:pPr>
            <a:r>
              <a:rPr lang="en-US" sz="2600" dirty="0" smtClean="0">
                <a:solidFill>
                  <a:srgbClr val="FFFF00"/>
                </a:solidFill>
                <a:latin typeface="Arial" pitchFamily="34" charset="0"/>
                <a:cs typeface="Arial" pitchFamily="34" charset="0"/>
              </a:rPr>
              <a:t>Period – </a:t>
            </a:r>
          </a:p>
          <a:p>
            <a:pPr lvl="2">
              <a:lnSpc>
                <a:spcPct val="80000"/>
              </a:lnSpc>
            </a:pPr>
            <a:r>
              <a:rPr lang="en-US" sz="2000" dirty="0" smtClean="0">
                <a:solidFill>
                  <a:srgbClr val="FFFF00"/>
                </a:solidFill>
                <a:latin typeface="Arial" pitchFamily="34" charset="0"/>
                <a:cs typeface="Arial" pitchFamily="34" charset="0"/>
              </a:rPr>
              <a:t>Pilot Project in 2001 </a:t>
            </a:r>
          </a:p>
          <a:p>
            <a:pPr>
              <a:lnSpc>
                <a:spcPct val="80000"/>
              </a:lnSpc>
              <a:buFont typeface="Wingdings" pitchFamily="2" charset="2"/>
              <a:buChar char="§"/>
            </a:pPr>
            <a:r>
              <a:rPr lang="en-US" sz="2600" dirty="0" smtClean="0">
                <a:solidFill>
                  <a:srgbClr val="FFFF00"/>
                </a:solidFill>
                <a:latin typeface="Arial" pitchFamily="34" charset="0"/>
                <a:cs typeface="Arial" pitchFamily="34" charset="0"/>
              </a:rPr>
              <a:t>Aim – </a:t>
            </a:r>
          </a:p>
          <a:p>
            <a:pPr lvl="1">
              <a:lnSpc>
                <a:spcPct val="80000"/>
              </a:lnSpc>
            </a:pPr>
            <a:r>
              <a:rPr lang="en-SG" sz="2000" dirty="0" smtClean="0">
                <a:solidFill>
                  <a:srgbClr val="FFFF00"/>
                </a:solidFill>
                <a:latin typeface="Arial" pitchFamily="34" charset="0"/>
                <a:cs typeface="Arial" pitchFamily="34" charset="0"/>
              </a:rPr>
              <a:t>To capitalize and develop community resources at the grassroots level. </a:t>
            </a:r>
          </a:p>
          <a:p>
            <a:pPr lvl="1">
              <a:lnSpc>
                <a:spcPct val="80000"/>
              </a:lnSpc>
            </a:pPr>
            <a:endParaRPr lang="en-SG" sz="2000" dirty="0" smtClean="0">
              <a:solidFill>
                <a:srgbClr val="FFFF00"/>
              </a:solidFill>
              <a:latin typeface="Arial" pitchFamily="34" charset="0"/>
              <a:cs typeface="Arial" pitchFamily="34" charset="0"/>
            </a:endParaRPr>
          </a:p>
          <a:p>
            <a:pPr lvl="1">
              <a:lnSpc>
                <a:spcPct val="80000"/>
              </a:lnSpc>
            </a:pPr>
            <a:r>
              <a:rPr lang="en-SG" sz="2000" dirty="0" smtClean="0">
                <a:solidFill>
                  <a:srgbClr val="FFFF00"/>
                </a:solidFill>
                <a:latin typeface="Arial" pitchFamily="34" charset="0"/>
                <a:cs typeface="Arial" pitchFamily="34" charset="0"/>
              </a:rPr>
              <a:t>To combat malnutrition, infant mortality and poor maternal health</a:t>
            </a:r>
          </a:p>
          <a:p>
            <a:pPr lvl="1">
              <a:lnSpc>
                <a:spcPct val="80000"/>
              </a:lnSpc>
            </a:pPr>
            <a:endParaRPr lang="en-SG" sz="2000" dirty="0" smtClean="0">
              <a:solidFill>
                <a:srgbClr val="FFFF00"/>
              </a:solidFill>
              <a:latin typeface="Arial" pitchFamily="34" charset="0"/>
              <a:cs typeface="Arial" pitchFamily="34" charset="0"/>
            </a:endParaRPr>
          </a:p>
          <a:p>
            <a:pPr lvl="1"/>
            <a:r>
              <a:rPr lang="en-SG" sz="1800" dirty="0" smtClean="0">
                <a:solidFill>
                  <a:srgbClr val="FFFF00"/>
                </a:solidFill>
                <a:latin typeface="Arial" pitchFamily="34" charset="0"/>
                <a:cs typeface="Arial" pitchFamily="34" charset="0"/>
              </a:rPr>
              <a:t>Establishing a community-based tracking system of the health status of women and of children 0 to 36 months of age by neighbourhood-based local resource persons (LRPs). </a:t>
            </a:r>
          </a:p>
          <a:p>
            <a:pPr lvl="1">
              <a:lnSpc>
                <a:spcPct val="80000"/>
              </a:lnSpc>
            </a:pPr>
            <a:endParaRPr lang="en-SG" sz="1600" dirty="0" smtClean="0">
              <a:solidFill>
                <a:srgbClr val="FFFF00"/>
              </a:solidFill>
              <a:latin typeface="Arial" pitchFamily="34" charset="0"/>
              <a:cs typeface="Arial" pitchFamily="34" charset="0"/>
            </a:endParaRPr>
          </a:p>
          <a:p>
            <a:pPr lvl="1">
              <a:lnSpc>
                <a:spcPct val="80000"/>
              </a:lnSpc>
            </a:pPr>
            <a:endParaRPr lang="en-US" sz="2200" dirty="0" smtClean="0"/>
          </a:p>
          <a:p>
            <a:pPr>
              <a:lnSpc>
                <a:spcPct val="80000"/>
              </a:lnSpc>
            </a:pPr>
            <a:endParaRPr lang="en-SG" sz="2600" dirty="0" smtClean="0"/>
          </a:p>
        </p:txBody>
      </p:sp>
      <p:pic>
        <p:nvPicPr>
          <p:cNvPr id="8196"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6629400" y="1524000"/>
            <a:ext cx="2305050" cy="4362450"/>
          </a:xfrm>
        </p:spPr>
      </p:pic>
    </p:spTree>
    <p:extLst>
      <p:ext uri="{BB962C8B-B14F-4D97-AF65-F5344CB8AC3E}">
        <p14:creationId xmlns:p14="http://schemas.microsoft.com/office/powerpoint/2010/main" val="1773536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liff">
      <a:majorFont>
        <a:latin typeface="Arial"/>
        <a:ea typeface=""/>
        <a:cs typeface=""/>
      </a:majorFont>
      <a:minorFont>
        <a:latin typeface="Verdan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1070</Words>
  <Application>Microsoft Office PowerPoint</Application>
  <PresentationFormat>On-screen Show (4:3)</PresentationFormat>
  <Paragraphs>470</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Blue</vt:lpstr>
      <vt:lpstr>BEST PRACTICES IN ICDS  COMBATING MALNUTRITION  </vt:lpstr>
      <vt:lpstr>What Do We Mean by Best Practice ?</vt:lpstr>
      <vt:lpstr>Classification of Best  Practices in ICDS </vt:lpstr>
      <vt:lpstr> Positive Deviance- Community Based Nutrition Rehabilitation Model    </vt:lpstr>
      <vt:lpstr>PowerPoint Presentation</vt:lpstr>
      <vt:lpstr>PowerPoint Presentation</vt:lpstr>
      <vt:lpstr>PowerPoint Presentation</vt:lpstr>
      <vt:lpstr>PowerPoint Presentation</vt:lpstr>
      <vt:lpstr>Dular Strategy  </vt:lpstr>
      <vt:lpstr>PowerPoint Presentation</vt:lpstr>
      <vt:lpstr>PowerPoint Presentation</vt:lpstr>
      <vt:lpstr>PowerPoint Presentation</vt:lpstr>
      <vt:lpstr>PowerPoint Presentation</vt:lpstr>
      <vt:lpstr>PowerPoint Presentation</vt:lpstr>
      <vt:lpstr>Annaprashan Abhiyan</vt:lpstr>
      <vt:lpstr>Mangal Diwas</vt:lpstr>
      <vt:lpstr>Janam Diwas</vt:lpstr>
      <vt:lpstr>Celebration of Nutrition and Health Day</vt:lpstr>
      <vt:lpstr>Rasoi Show in Gujarat&amp; Ration Card to SNP Beneficiaries in Andhra Pradesh</vt:lpstr>
      <vt:lpstr>Mobilising Community Participation through Mahila Samiti </vt:lpstr>
      <vt:lpstr>Baby Friendly Community Health Initiative </vt:lpstr>
      <vt:lpstr>Social Mapping through Mother Support Group </vt:lpstr>
      <vt:lpstr>Providing Gas Chullahas  Connections  , and Idli Cooker from Flexi Funds in (AP, Haryana and Gujarat) &amp; SANJHA CHULLA IN MADHYA PRADESH  </vt:lpstr>
      <vt:lpstr>Establishment of Community Resource Centre</vt:lpstr>
      <vt:lpstr>Cluster community Volunteers in Madhya Pradesh &amp; Community March against Malnutrition in  Chhattisgarh </vt:lpstr>
      <vt:lpstr>KITCHEN GARDEN </vt:lpstr>
      <vt:lpstr>Use of ICT in SN Monitoring </vt:lpstr>
      <vt:lpstr>Akshaya Patram</vt:lpstr>
      <vt:lpstr>Mother Support Groups in Andhra Pradesh &amp; BAL Vikas Samiti in Karnataka  </vt:lpstr>
      <vt:lpstr>Mata Yashoda Award  for Best AWW and AWH IN Gujarat &amp; Best Mother Award in Haryana  </vt:lpstr>
      <vt:lpstr>Combat Malnutrition and Under-5 Mortality </vt:lpstr>
      <vt:lpstr>Contd…</vt:lpstr>
      <vt:lpstr>  Decentralization of SNP through Community engagement </vt:lpstr>
      <vt:lpstr>Mamta</vt:lpstr>
      <vt:lpstr>Community contribution for carriage of SNP</vt:lpstr>
      <vt:lpstr>Job to the Parents of Malnourished Children</vt:lpstr>
      <vt:lpstr>E-Janani for Individual Tracking for Nutritional Status</vt:lpstr>
      <vt:lpstr>Food Diversification Project to Improve SN Under ICDS</vt:lpstr>
      <vt:lpstr>Contd…</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D. D. Pandey</dc:creator>
  <cp:lastModifiedBy>Dell India</cp:lastModifiedBy>
  <cp:revision>138</cp:revision>
  <dcterms:created xsi:type="dcterms:W3CDTF">2006-08-16T00:00:00Z</dcterms:created>
  <dcterms:modified xsi:type="dcterms:W3CDTF">2016-06-14T06:28:48Z</dcterms:modified>
</cp:coreProperties>
</file>